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Lst>
  <p:notesMasterIdLst>
    <p:notesMasterId r:id="rId74"/>
  </p:notesMasterIdLst>
  <p:handoutMasterIdLst>
    <p:handoutMasterId r:id="rId75"/>
  </p:handoutMasterIdLst>
  <p:sldIdLst>
    <p:sldId id="702" r:id="rId2"/>
    <p:sldId id="703" r:id="rId3"/>
    <p:sldId id="741" r:id="rId4"/>
    <p:sldId id="619" r:id="rId5"/>
    <p:sldId id="620" r:id="rId6"/>
    <p:sldId id="621" r:id="rId7"/>
    <p:sldId id="693" r:id="rId8"/>
    <p:sldId id="694" r:id="rId9"/>
    <p:sldId id="618" r:id="rId10"/>
    <p:sldId id="622" r:id="rId11"/>
    <p:sldId id="691" r:id="rId12"/>
    <p:sldId id="669" r:id="rId13"/>
    <p:sldId id="624" r:id="rId14"/>
    <p:sldId id="626" r:id="rId15"/>
    <p:sldId id="696" r:id="rId16"/>
    <p:sldId id="697" r:id="rId17"/>
    <p:sldId id="670" r:id="rId18"/>
    <p:sldId id="663" r:id="rId19"/>
    <p:sldId id="680" r:id="rId20"/>
    <p:sldId id="698" r:id="rId21"/>
    <p:sldId id="627" r:id="rId22"/>
    <p:sldId id="667" r:id="rId23"/>
    <p:sldId id="743" r:id="rId24"/>
    <p:sldId id="692" r:id="rId25"/>
    <p:sldId id="630" r:id="rId26"/>
    <p:sldId id="744" r:id="rId27"/>
    <p:sldId id="745" r:id="rId28"/>
    <p:sldId id="746" r:id="rId29"/>
    <p:sldId id="699" r:id="rId30"/>
    <p:sldId id="672" r:id="rId31"/>
    <p:sldId id="673" r:id="rId32"/>
    <p:sldId id="629" r:id="rId33"/>
    <p:sldId id="704" r:id="rId34"/>
    <p:sldId id="705" r:id="rId35"/>
    <p:sldId id="706" r:id="rId36"/>
    <p:sldId id="707" r:id="rId37"/>
    <p:sldId id="708" r:id="rId38"/>
    <p:sldId id="709" r:id="rId39"/>
    <p:sldId id="710" r:id="rId40"/>
    <p:sldId id="711" r:id="rId41"/>
    <p:sldId id="738" r:id="rId42"/>
    <p:sldId id="712" r:id="rId43"/>
    <p:sldId id="713" r:id="rId44"/>
    <p:sldId id="714" r:id="rId45"/>
    <p:sldId id="715" r:id="rId46"/>
    <p:sldId id="716" r:id="rId47"/>
    <p:sldId id="717" r:id="rId48"/>
    <p:sldId id="718" r:id="rId49"/>
    <p:sldId id="720" r:id="rId50"/>
    <p:sldId id="721" r:id="rId51"/>
    <p:sldId id="722" r:id="rId52"/>
    <p:sldId id="723" r:id="rId53"/>
    <p:sldId id="724" r:id="rId54"/>
    <p:sldId id="725" r:id="rId55"/>
    <p:sldId id="739" r:id="rId56"/>
    <p:sldId id="726" r:id="rId57"/>
    <p:sldId id="727" r:id="rId58"/>
    <p:sldId id="742" r:id="rId59"/>
    <p:sldId id="728" r:id="rId60"/>
    <p:sldId id="729" r:id="rId61"/>
    <p:sldId id="730" r:id="rId62"/>
    <p:sldId id="740" r:id="rId63"/>
    <p:sldId id="731" r:id="rId64"/>
    <p:sldId id="732" r:id="rId65"/>
    <p:sldId id="733" r:id="rId66"/>
    <p:sldId id="734" r:id="rId67"/>
    <p:sldId id="735" r:id="rId68"/>
    <p:sldId id="737" r:id="rId69"/>
    <p:sldId id="736" r:id="rId70"/>
    <p:sldId id="666" r:id="rId71"/>
    <p:sldId id="659" r:id="rId72"/>
    <p:sldId id="661" r:id="rId7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FF00"/>
    <a:srgbClr val="00FF00"/>
    <a:srgbClr val="6BD37C"/>
    <a:srgbClr val="FFCC00"/>
    <a:srgbClr val="000000"/>
    <a:srgbClr val="2787A0"/>
    <a:srgbClr val="D9D9D9"/>
    <a:srgbClr val="40404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20" autoAdjust="0"/>
    <p:restoredTop sz="78470" autoAdjust="0"/>
  </p:normalViewPr>
  <p:slideViewPr>
    <p:cSldViewPr snapToGrid="0" showGuides="1">
      <p:cViewPr>
        <p:scale>
          <a:sx n="80" d="100"/>
          <a:sy n="80" d="100"/>
        </p:scale>
        <p:origin x="-1248" y="-224"/>
      </p:cViewPr>
      <p:guideLst>
        <p:guide orient="horz" pos="477"/>
        <p:guide pos="2878"/>
      </p:guideLst>
    </p:cSldViewPr>
  </p:slideViewPr>
  <p:outlineViewPr>
    <p:cViewPr>
      <p:scale>
        <a:sx n="33" d="100"/>
        <a:sy n="33" d="100"/>
      </p:scale>
      <p:origin x="54" y="420"/>
    </p:cViewPr>
  </p:outlineViewPr>
  <p:notesTextViewPr>
    <p:cViewPr>
      <p:scale>
        <a:sx n="100" d="100"/>
        <a:sy n="100" d="100"/>
      </p:scale>
      <p:origin x="0" y="0"/>
    </p:cViewPr>
  </p:notesTextViewPr>
  <p:sorterViewPr>
    <p:cViewPr>
      <p:scale>
        <a:sx n="100" d="100"/>
        <a:sy n="100" d="100"/>
      </p:scale>
      <p:origin x="0" y="6016"/>
    </p:cViewPr>
  </p:sorterViewPr>
  <p:notesViewPr>
    <p:cSldViewPr snapToGrid="0" showGuides="1">
      <p:cViewPr>
        <p:scale>
          <a:sx n="100" d="100"/>
          <a:sy n="100" d="100"/>
        </p:scale>
        <p:origin x="-2824" y="-80"/>
      </p:cViewPr>
      <p:guideLst>
        <p:guide orient="horz" pos="2929"/>
        <p:guide pos="22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0"/>
            <a:ext cx="3037412" cy="464820"/>
          </a:xfrm>
          <a:prstGeom prst="rect">
            <a:avLst/>
          </a:prstGeom>
        </p:spPr>
        <p:txBody>
          <a:bodyPr vert="horz" lIns="92223" tIns="46115" rIns="92223" bIns="46115" rtlCol="0"/>
          <a:lstStyle>
            <a:lvl1pPr algn="l">
              <a:defRPr sz="1200">
                <a:latin typeface="Arial" charset="0"/>
                <a:ea typeface="+mn-ea"/>
                <a:cs typeface="Arial" charset="0"/>
              </a:defRPr>
            </a:lvl1pPr>
          </a:lstStyle>
          <a:p>
            <a:pPr>
              <a:defRPr/>
            </a:pPr>
            <a:r>
              <a:rPr lang="en-US" smtClean="0"/>
              <a:t>Growing Your Commercial Business with Ford Commercial Business Solutions</a:t>
            </a:r>
            <a:endParaRPr lang="en-US"/>
          </a:p>
        </p:txBody>
      </p:sp>
      <p:sp>
        <p:nvSpPr>
          <p:cNvPr id="3" name="Date Placeholder 2"/>
          <p:cNvSpPr>
            <a:spLocks noGrp="1"/>
          </p:cNvSpPr>
          <p:nvPr>
            <p:ph type="dt" sz="quarter" idx="1"/>
          </p:nvPr>
        </p:nvSpPr>
        <p:spPr>
          <a:xfrm>
            <a:off x="3971392" y="0"/>
            <a:ext cx="3037412" cy="464820"/>
          </a:xfrm>
          <a:prstGeom prst="rect">
            <a:avLst/>
          </a:prstGeom>
        </p:spPr>
        <p:txBody>
          <a:bodyPr vert="horz" wrap="square" lIns="92223" tIns="46115" rIns="92223" bIns="46115" numCol="1" anchor="t" anchorCtr="0" compatLnSpc="1">
            <a:prstTxWarp prst="textNoShape">
              <a:avLst/>
            </a:prstTxWarp>
          </a:bodyPr>
          <a:lstStyle>
            <a:lvl1pPr algn="r">
              <a:defRPr sz="1200">
                <a:latin typeface="Arial" charset="0"/>
                <a:ea typeface="ＭＳ Ｐゴシック" charset="0"/>
                <a:cs typeface="Arial" charset="0"/>
              </a:defRPr>
            </a:lvl1pPr>
          </a:lstStyle>
          <a:p>
            <a:pPr>
              <a:defRPr/>
            </a:pPr>
            <a:r>
              <a:rPr lang="en-US" smtClean="0"/>
              <a:t>DRAFT (2/3/2012 9:46 a.m.)</a:t>
            </a:r>
            <a:endParaRPr lang="en-US"/>
          </a:p>
        </p:txBody>
      </p:sp>
      <p:sp>
        <p:nvSpPr>
          <p:cNvPr id="4" name="Footer Placeholder 3"/>
          <p:cNvSpPr>
            <a:spLocks noGrp="1"/>
          </p:cNvSpPr>
          <p:nvPr>
            <p:ph type="ftr" sz="quarter" idx="2"/>
          </p:nvPr>
        </p:nvSpPr>
        <p:spPr>
          <a:xfrm>
            <a:off x="6" y="8829978"/>
            <a:ext cx="3037412" cy="464820"/>
          </a:xfrm>
          <a:prstGeom prst="rect">
            <a:avLst/>
          </a:prstGeom>
        </p:spPr>
        <p:txBody>
          <a:bodyPr vert="horz" lIns="92223" tIns="46115" rIns="92223" bIns="46115" rtlCol="0" anchor="b"/>
          <a:lstStyle>
            <a:lvl1pPr algn="l">
              <a:defRPr sz="1200">
                <a:latin typeface="Arial" charset="0"/>
                <a:ea typeface="+mn-ea"/>
                <a:cs typeface="Arial" charset="0"/>
              </a:defRPr>
            </a:lvl1pPr>
          </a:lstStyle>
          <a:p>
            <a:pPr>
              <a:defRPr/>
            </a:pPr>
            <a:r>
              <a:rPr lang="en-US" smtClean="0"/>
              <a:t>Storyboard</a:t>
            </a:r>
            <a:endParaRPr lang="en-US"/>
          </a:p>
        </p:txBody>
      </p:sp>
      <p:sp>
        <p:nvSpPr>
          <p:cNvPr id="5" name="Slide Number Placeholder 4"/>
          <p:cNvSpPr>
            <a:spLocks noGrp="1"/>
          </p:cNvSpPr>
          <p:nvPr>
            <p:ph type="sldNum" sz="quarter" idx="3"/>
          </p:nvPr>
        </p:nvSpPr>
        <p:spPr>
          <a:xfrm>
            <a:off x="3971392" y="8829978"/>
            <a:ext cx="3037412" cy="464820"/>
          </a:xfrm>
          <a:prstGeom prst="rect">
            <a:avLst/>
          </a:prstGeom>
        </p:spPr>
        <p:txBody>
          <a:bodyPr vert="horz" wrap="square" lIns="92223" tIns="46115" rIns="92223" bIns="46115" numCol="1" anchor="b" anchorCtr="0" compatLnSpc="1">
            <a:prstTxWarp prst="textNoShape">
              <a:avLst/>
            </a:prstTxWarp>
          </a:bodyPr>
          <a:lstStyle>
            <a:lvl1pPr algn="r">
              <a:defRPr sz="1200">
                <a:latin typeface="Arial" charset="0"/>
                <a:ea typeface="ＭＳ Ｐゴシック" charset="0"/>
                <a:cs typeface="Arial" charset="0"/>
              </a:defRPr>
            </a:lvl1pPr>
          </a:lstStyle>
          <a:p>
            <a:pPr>
              <a:defRPr/>
            </a:pPr>
            <a:fld id="{D3682D57-2823-4E60-BB6E-39D2529097CF}" type="slidenum">
              <a:rPr lang="en-US"/>
              <a:pPr>
                <a:defRPr/>
              </a:pPr>
              <a:t>‹#›</a:t>
            </a:fld>
            <a:endParaRPr lang="en-US"/>
          </a:p>
        </p:txBody>
      </p:sp>
    </p:spTree>
    <p:extLst>
      <p:ext uri="{BB962C8B-B14F-4D97-AF65-F5344CB8AC3E}">
        <p14:creationId xmlns:p14="http://schemas.microsoft.com/office/powerpoint/2010/main" val="420763046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44874" y="136557"/>
            <a:ext cx="6706302" cy="300171"/>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4" name="Slide Image Placeholder 3"/>
          <p:cNvSpPr>
            <a:spLocks noGrp="1" noRot="1" noChangeAspect="1"/>
          </p:cNvSpPr>
          <p:nvPr>
            <p:ph type="sldImg" idx="2"/>
          </p:nvPr>
        </p:nvSpPr>
        <p:spPr>
          <a:xfrm>
            <a:off x="1665288" y="579438"/>
            <a:ext cx="3660775" cy="2744787"/>
          </a:xfrm>
          <a:prstGeom prst="rect">
            <a:avLst/>
          </a:prstGeom>
          <a:noFill/>
          <a:ln w="12700">
            <a:solidFill>
              <a:prstClr val="black"/>
            </a:solidFill>
          </a:ln>
        </p:spPr>
        <p:txBody>
          <a:bodyPr vert="horz" lIns="93100" tIns="46552" rIns="93100" bIns="46552" rtlCol="0" anchor="ctr"/>
          <a:lstStyle/>
          <a:p>
            <a:pPr lvl="0"/>
            <a:endParaRPr lang="en-US" noProof="0" smtClean="0"/>
          </a:p>
        </p:txBody>
      </p:sp>
      <p:sp>
        <p:nvSpPr>
          <p:cNvPr id="7" name="Slide Number Placeholder 6"/>
          <p:cNvSpPr>
            <a:spLocks noGrp="1"/>
          </p:cNvSpPr>
          <p:nvPr>
            <p:ph type="sldNum" sz="quarter" idx="5"/>
          </p:nvPr>
        </p:nvSpPr>
        <p:spPr>
          <a:xfrm>
            <a:off x="6643460" y="8936153"/>
            <a:ext cx="341403" cy="336354"/>
          </a:xfrm>
          <a:prstGeom prst="rect">
            <a:avLst/>
          </a:prstGeom>
        </p:spPr>
        <p:txBody>
          <a:bodyPr vert="horz" wrap="square" lIns="93100" tIns="46552" rIns="93100" bIns="46552" numCol="1" anchor="b" anchorCtr="0" compatLnSpc="1">
            <a:prstTxWarp prst="textNoShape">
              <a:avLst/>
            </a:prstTxWarp>
          </a:bodyPr>
          <a:lstStyle>
            <a:lvl1pPr algn="r">
              <a:defRPr sz="1000">
                <a:latin typeface="Calibri" charset="0"/>
                <a:ea typeface="ＭＳ Ｐゴシック" charset="0"/>
                <a:cs typeface="Arial" charset="0"/>
              </a:defRPr>
            </a:lvl1pPr>
          </a:lstStyle>
          <a:p>
            <a:pPr>
              <a:defRPr/>
            </a:pPr>
            <a:fld id="{3EBFE28B-477A-4988-9AC9-435F2BF116B3}" type="slidenum">
              <a:rPr lang="en-US" smtClean="0"/>
              <a:pPr>
                <a:defRPr/>
              </a:pPr>
              <a:t>‹#›</a:t>
            </a:fld>
            <a:endParaRPr lang="en-US" dirty="0"/>
          </a:p>
        </p:txBody>
      </p:sp>
      <p:sp>
        <p:nvSpPr>
          <p:cNvPr id="3" name="Footer Placeholder 2"/>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r>
              <a:rPr lang="en-US" smtClean="0"/>
              <a:t>Storyboard</a:t>
            </a:r>
            <a:endParaRPr lang="en-US"/>
          </a:p>
        </p:txBody>
      </p:sp>
    </p:spTree>
    <p:extLst>
      <p:ext uri="{BB962C8B-B14F-4D97-AF65-F5344CB8AC3E}">
        <p14:creationId xmlns:p14="http://schemas.microsoft.com/office/powerpoint/2010/main" val="2912659545"/>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896608146"/>
              </p:ext>
            </p:extLst>
          </p:nvPr>
        </p:nvGraphicFramePr>
        <p:xfrm>
          <a:off x="609483" y="3900565"/>
          <a:ext cx="5914274" cy="3846915"/>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001</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Title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Turn off Main BG layer-BG of Title slide should be the dark background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When user selects HELP button, advance to next slide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84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sz="1000" b="0" i="0" u="sng" strike="noStrike" cap="none" normalizeH="0" baseline="0" dirty="0" smtClean="0">
                          <a:ln>
                            <a:noFill/>
                          </a:ln>
                          <a:solidFill>
                            <a:schemeClr val="tx1"/>
                          </a:solidFill>
                          <a:effectLst/>
                          <a:latin typeface="Arial" charset="0"/>
                        </a:rPr>
                        <a:t>Narrator: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Welcome to Ford Commercial Business Solutions. In this course you’ll understand the opportunities and the tools you have to grow your business using Ford Commercial Business Solutions. But first, click on the HELP button to learn how to navigate through this course using the various icons on each page.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10</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817165584"/>
              </p:ext>
            </p:extLst>
          </p:nvPr>
        </p:nvGraphicFramePr>
        <p:xfrm>
          <a:off x="609483" y="3900566"/>
          <a:ext cx="5914274" cy="3452695"/>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007</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Text_BulletBuild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Build bullets to sync with vo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851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When you have completed this course, you should be able to:</a:t>
                      </a:r>
                    </a:p>
                    <a:p>
                      <a:pPr marL="171450" marR="0" indent="-171450" algn="l" defTabSz="914400" rtl="0" eaLnBrk="1" fontAlgn="base" latinLnBrk="0" hangingPunct="1">
                        <a:lnSpc>
                          <a:spcPct val="100000"/>
                        </a:lnSpc>
                        <a:spcBef>
                          <a:spcPct val="0"/>
                        </a:spcBef>
                        <a:spcAft>
                          <a:spcPct val="0"/>
                        </a:spcAft>
                        <a:buClrTx/>
                        <a:buSzTx/>
                        <a:buFont typeface="Arial" pitchFamily="34" charset="0"/>
                        <a:buChar char="•"/>
                        <a:tabLst/>
                        <a:defRPr/>
                      </a:pPr>
                      <a:r>
                        <a:rPr lang="en-US" sz="1000" dirty="0" smtClean="0">
                          <a:latin typeface="Arial" pitchFamily="34" charset="0"/>
                          <a:cs typeface="Arial" pitchFamily="34" charset="0"/>
                        </a:rPr>
                        <a:t>Recognize the value of transitioning to a holistic approach to selling to commercial customers</a:t>
                      </a:r>
                    </a:p>
                    <a:p>
                      <a:pPr marL="171450" indent="-171450">
                        <a:lnSpc>
                          <a:spcPct val="100000"/>
                        </a:lnSpc>
                        <a:buFont typeface="Arial" pitchFamily="34" charset="0"/>
                        <a:buChar char="•"/>
                      </a:pPr>
                      <a:r>
                        <a:rPr lang="en-US" sz="1000" dirty="0" smtClean="0">
                          <a:latin typeface="Arial" pitchFamily="34" charset="0"/>
                          <a:cs typeface="Arial" pitchFamily="34" charset="0"/>
                        </a:rPr>
                        <a:t>Explain the opportunity of the</a:t>
                      </a:r>
                      <a:r>
                        <a:rPr lang="en-US" sz="1000" baseline="0" dirty="0" smtClean="0">
                          <a:latin typeface="Arial" pitchFamily="34" charset="0"/>
                          <a:cs typeface="Arial" pitchFamily="34" charset="0"/>
                        </a:rPr>
                        <a:t> </a:t>
                      </a:r>
                      <a:r>
                        <a:rPr lang="en-US" sz="1000" dirty="0" smtClean="0">
                          <a:latin typeface="Arial" pitchFamily="34" charset="0"/>
                          <a:cs typeface="Arial" pitchFamily="34" charset="0"/>
                        </a:rPr>
                        <a:t>Ford Commercial Business Solutions for increasing dealership commercial business and profitability</a:t>
                      </a:r>
                    </a:p>
                    <a:p>
                      <a:pPr marL="171450" indent="-171450">
                        <a:lnSpc>
                          <a:spcPct val="100000"/>
                        </a:lnSpc>
                        <a:buFont typeface="Arial" pitchFamily="34" charset="0"/>
                        <a:buChar char="•"/>
                      </a:pPr>
                      <a:r>
                        <a:rPr lang="en-US" sz="1000" dirty="0" smtClean="0">
                          <a:latin typeface="Arial" pitchFamily="34" charset="0"/>
                          <a:cs typeface="Arial" pitchFamily="34" charset="0"/>
                        </a:rPr>
                        <a:t>Identify commercial customer needs and wants for fleet management services</a:t>
                      </a:r>
                    </a:p>
                    <a:p>
                      <a:pPr marL="171450" indent="-171450">
                        <a:lnSpc>
                          <a:spcPct val="100000"/>
                        </a:lnSpc>
                        <a:buFont typeface="Arial" pitchFamily="34" charset="0"/>
                        <a:buChar char="•"/>
                      </a:pPr>
                      <a:r>
                        <a:rPr lang="en-US" sz="1000" dirty="0" smtClean="0">
                          <a:latin typeface="Arial" pitchFamily="34" charset="0"/>
                          <a:cs typeface="Arial" pitchFamily="34" charset="0"/>
                        </a:rPr>
                        <a:t>Demonstrate the benefits and value of the Ford Commercial Business Solutions</a:t>
                      </a:r>
                      <a:r>
                        <a:rPr lang="en-US" sz="1000" baseline="0" dirty="0" smtClean="0">
                          <a:latin typeface="Arial" pitchFamily="34" charset="0"/>
                          <a:cs typeface="Arial" pitchFamily="34" charset="0"/>
                        </a:rPr>
                        <a:t> over the competition, and</a:t>
                      </a:r>
                      <a:endParaRPr lang="en-US" sz="1000" dirty="0" smtClean="0">
                        <a:latin typeface="Arial" pitchFamily="34" charset="0"/>
                        <a:cs typeface="Arial" pitchFamily="34" charset="0"/>
                      </a:endParaRPr>
                    </a:p>
                    <a:p>
                      <a:pPr marL="171450" indent="-171450">
                        <a:lnSpc>
                          <a:spcPct val="100000"/>
                        </a:lnSpc>
                        <a:buFont typeface="Arial" pitchFamily="34" charset="0"/>
                        <a:buChar char="•"/>
                      </a:pPr>
                      <a:r>
                        <a:rPr lang="en-US" sz="1000" dirty="0" smtClean="0">
                          <a:latin typeface="Arial" pitchFamily="34" charset="0"/>
                          <a:cs typeface="Arial" pitchFamily="34" charset="0"/>
                        </a:rPr>
                        <a:t>Develop customized presentations within</a:t>
                      </a:r>
                      <a:r>
                        <a:rPr lang="en-US" sz="1000" baseline="0" dirty="0" smtClean="0">
                          <a:latin typeface="Arial" pitchFamily="34" charset="0"/>
                          <a:cs typeface="Arial" pitchFamily="34" charset="0"/>
                        </a:rPr>
                        <a:t> a consultative sales process</a:t>
                      </a:r>
                      <a:r>
                        <a:rPr lang="en-US" sz="1000" dirty="0" smtClean="0">
                          <a:latin typeface="Arial" pitchFamily="34" charset="0"/>
                          <a:cs typeface="Arial" pitchFamily="34" charset="0"/>
                        </a:rPr>
                        <a:t> to sell Ford Commercial Business Solutions</a:t>
                      </a:r>
                      <a:endParaRPr kumimoji="0" lang="en-US" sz="1000" b="0" i="0" u="none" strike="noStrike" cap="none" normalizeH="0" baseline="0" dirty="0" smtClean="0">
                        <a:ln>
                          <a:noFill/>
                        </a:ln>
                        <a:solidFill>
                          <a:schemeClr val="tx1"/>
                        </a:solidFill>
                        <a:effectLst/>
                        <a:latin typeface="Arial" charset="0"/>
                      </a:endParaRPr>
                    </a:p>
                    <a:p>
                      <a:pPr marL="171450" indent="-171450">
                        <a:lnSpc>
                          <a:spcPct val="100000"/>
                        </a:lnSpc>
                        <a:buFont typeface="Arial" pitchFamily="34" charset="0"/>
                        <a:buChar char="•"/>
                      </a:pPr>
                      <a:endParaRPr lang="en-US" sz="10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4" y="191148"/>
            <a:ext cx="5260144"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6875" y="698500"/>
            <a:ext cx="3657600" cy="2743200"/>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11</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49176396"/>
              </p:ext>
            </p:extLst>
          </p:nvPr>
        </p:nvGraphicFramePr>
        <p:xfrm>
          <a:off x="609483" y="3900566"/>
          <a:ext cx="5914274" cy="4824162"/>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008A</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Text_BulletAnimate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All bullets are on screen, arrow bullet animates – moves slightly back and forth – to coordinate with VO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caricature icon “pops up” to sync with vo – when learner clicks on it, JW video #1 plays as an overlay.  (VIDEO IS REQUIRED TO VIEW)</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button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1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caricature icon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To accomplish our objectives, here’s the agenda: </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00" b="0" i="0" u="none" strike="noStrike" cap="none" normalizeH="0" baseline="0" dirty="0" smtClean="0">
                          <a:ln>
                            <a:noFill/>
                          </a:ln>
                          <a:solidFill>
                            <a:schemeClr val="tx1"/>
                          </a:solidFill>
                          <a:effectLst/>
                          <a:latin typeface="Arial" charset="0"/>
                        </a:rPr>
                        <a:t>Module One address the opportunity. Specifically, how you can grow your commercial business by competing with fleet management companies that offer small- to medium-sized commercial customers an ownership life-cycle solution</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00" b="0" i="0" u="none" strike="noStrike" cap="none" normalizeH="0" baseline="0" dirty="0" smtClean="0">
                          <a:ln>
                            <a:noFill/>
                          </a:ln>
                          <a:solidFill>
                            <a:schemeClr val="tx1"/>
                          </a:solidFill>
                          <a:effectLst/>
                          <a:latin typeface="Arial" charset="0"/>
                        </a:rPr>
                        <a:t>Module Two looks at the products and services of  Ford Commercial Business Solutions </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1000" b="0" i="0" u="none" strike="noStrike" cap="none" normalizeH="0" baseline="0" dirty="0" smtClean="0">
                          <a:ln>
                            <a:noFill/>
                          </a:ln>
                          <a:solidFill>
                            <a:schemeClr val="tx1"/>
                          </a:solidFill>
                          <a:effectLst/>
                          <a:latin typeface="Arial" charset="0"/>
                        </a:rPr>
                        <a:t>In Module Three we’ll present selling strategies and you’ll put it all together using a real-world scenario</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1000" b="0" i="0" u="none" strike="noStrike" cap="none" normalizeH="0" baseline="0" dirty="0" smtClean="0">
                          <a:ln>
                            <a:noFill/>
                          </a:ln>
                          <a:solidFill>
                            <a:schemeClr val="tx1"/>
                          </a:solidFill>
                          <a:effectLst/>
                          <a:latin typeface="Arial" charset="0"/>
                        </a:rPr>
                        <a:t>And, in Module Four, you’ll learn how to access  the Resources and Tools available to support you in growing your Commercial Business.</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00" b="0" i="0" u="none" strike="noStrike" cap="none" normalizeH="0" baseline="0" dirty="0" smtClean="0">
                          <a:ln>
                            <a:noFill/>
                          </a:ln>
                          <a:solidFill>
                            <a:schemeClr val="tx1"/>
                          </a:solidFill>
                          <a:effectLst/>
                          <a:latin typeface="Arial" charset="0"/>
                        </a:rPr>
                        <a:t>Along the way, you’ll get some tips and best practices from Ford Motor Company’s Commercial ESP Program Manager, Joe </a:t>
                      </a:r>
                      <a:r>
                        <a:rPr kumimoji="0" lang="en-US" sz="1000" b="0" i="0" u="none" strike="noStrike" cap="none" normalizeH="0" baseline="0" dirty="0" err="1" smtClean="0">
                          <a:ln>
                            <a:noFill/>
                          </a:ln>
                          <a:solidFill>
                            <a:schemeClr val="tx1"/>
                          </a:solidFill>
                          <a:effectLst/>
                          <a:latin typeface="Arial" charset="0"/>
                        </a:rPr>
                        <a:t>Wiegand</a:t>
                      </a:r>
                      <a:r>
                        <a:rPr kumimoji="0" lang="en-US" sz="1000" b="0" i="0" u="none" strike="noStrike" cap="none" normalizeH="0" baseline="0" dirty="0" smtClean="0">
                          <a:ln>
                            <a:noFill/>
                          </a:ln>
                          <a:solidFill>
                            <a:schemeClr val="tx1"/>
                          </a:solidFill>
                          <a:effectLst/>
                          <a:latin typeface="Arial" charset="0"/>
                        </a:rPr>
                        <a:t> (WEE-</a:t>
                      </a:r>
                      <a:r>
                        <a:rPr kumimoji="0" lang="en-US" sz="1000" b="0" i="0" u="none" strike="noStrike" cap="none" normalizeH="0" baseline="0" dirty="0" err="1" smtClean="0">
                          <a:ln>
                            <a:noFill/>
                          </a:ln>
                          <a:solidFill>
                            <a:schemeClr val="tx1"/>
                          </a:solidFill>
                          <a:effectLst/>
                          <a:latin typeface="Arial" charset="0"/>
                        </a:rPr>
                        <a:t>gund</a:t>
                      </a:r>
                      <a:r>
                        <a:rPr kumimoji="0" lang="en-US" sz="1000" b="0" i="0" u="none" strike="noStrike" cap="none" normalizeH="0" baseline="0" dirty="0" smtClean="0">
                          <a:ln>
                            <a:noFill/>
                          </a:ln>
                          <a:solidFill>
                            <a:schemeClr val="tx1"/>
                          </a:solidFill>
                          <a:effectLst/>
                          <a:latin typeface="Arial" charset="0"/>
                        </a:rPr>
                        <a:t>) and Ford Credit Commercial Brand Director, Lee Gross . Just click on the icon that appears in the lower right corner of your screen. </a:t>
                      </a:r>
                      <a:r>
                        <a:rPr kumimoji="0" lang="en-US" sz="1000" b="1" i="0" u="none" strike="noStrike" cap="none" normalizeH="0" baseline="0" dirty="0" smtClean="0">
                          <a:ln>
                            <a:noFill/>
                          </a:ln>
                          <a:solidFill>
                            <a:schemeClr val="tx1"/>
                          </a:solidFill>
                          <a:effectLst/>
                          <a:latin typeface="Arial" charset="0"/>
                        </a:rPr>
                        <a:t>Click now to get started.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12</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4144787162"/>
              </p:ext>
            </p:extLst>
          </p:nvPr>
        </p:nvGraphicFramePr>
        <p:xfrm>
          <a:off x="609483" y="3900565"/>
          <a:ext cx="5914274" cy="4215545"/>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008B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Video Player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JW video #1 plays as an overlay  on the previous page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Video player needs to have an “X” in the upper right corner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851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Joe’s video notes/script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Hi. I’m Joe </a:t>
                      </a:r>
                      <a:r>
                        <a:rPr kumimoji="0" lang="en-US" sz="1000" b="0" i="0" u="none" strike="noStrike" cap="none" normalizeH="0" baseline="0" dirty="0" err="1" smtClean="0">
                          <a:ln>
                            <a:noFill/>
                          </a:ln>
                          <a:solidFill>
                            <a:schemeClr val="tx1"/>
                          </a:solidFill>
                          <a:effectLst/>
                          <a:latin typeface="Arial" charset="0"/>
                        </a:rPr>
                        <a:t>Wiegand</a:t>
                      </a:r>
                      <a:r>
                        <a:rPr kumimoji="0" lang="en-US" sz="1000" b="0" i="0" u="none" strike="noStrike" cap="none" normalizeH="0" baseline="0" dirty="0" smtClean="0">
                          <a:ln>
                            <a:noFill/>
                          </a:ln>
                          <a:solidFill>
                            <a:schemeClr val="tx1"/>
                          </a:solidFill>
                          <a:effectLst/>
                          <a:latin typeface="Arial" charset="0"/>
                        </a:rPr>
                        <a:t>, Ford Motor Company’s Commercial ESP Program Manager.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I’m looking forward to joining you throughout this course to offer some insights that I hope will get you excited about the opportunity you have to retain, recapture, and grow your commercial business.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What you learn here will give you an edge against competitive fleet service management companies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You can provide a  comprehensive ownership life cycle solution that delivers value and strengthens relationships with your commercial customers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It’s an ownership experience that will enable you to become their preferred provider.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FF0000"/>
                          </a:solidFill>
                          <a:effectLst/>
                          <a:latin typeface="Arial" charset="0"/>
                        </a:rPr>
                        <a:t>Possible: Include actual results??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Click “Next” to get started.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13</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410502699"/>
              </p:ext>
            </p:extLst>
          </p:nvPr>
        </p:nvGraphicFramePr>
        <p:xfrm>
          <a:off x="609483" y="3900565"/>
          <a:ext cx="5914274" cy="1777145"/>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1000</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Transition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Turn off Main BG layer-BG of Transition slides should be the dark background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What </a:t>
                      </a:r>
                      <a:r>
                        <a:rPr kumimoji="0" lang="en-US" sz="1000" b="0" i="1" u="none" strike="noStrike" cap="none" normalizeH="0" baseline="0" dirty="0" smtClean="0">
                          <a:ln>
                            <a:noFill/>
                          </a:ln>
                          <a:solidFill>
                            <a:schemeClr val="tx1"/>
                          </a:solidFill>
                          <a:effectLst/>
                          <a:latin typeface="Arial" charset="0"/>
                        </a:rPr>
                        <a:t>is</a:t>
                      </a:r>
                      <a:r>
                        <a:rPr kumimoji="0" lang="en-US" sz="1000" b="0" i="0" u="none" strike="noStrike" cap="none" normalizeH="0" baseline="0" dirty="0" smtClean="0">
                          <a:ln>
                            <a:noFill/>
                          </a:ln>
                          <a:solidFill>
                            <a:schemeClr val="tx1"/>
                          </a:solidFill>
                          <a:effectLst/>
                          <a:latin typeface="Arial" charset="0"/>
                        </a:rPr>
                        <a:t> the opportunity out in the marketplace to grow your commercial account business? You might be surprised.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2165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14</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535759651"/>
              </p:ext>
            </p:extLst>
          </p:nvPr>
        </p:nvGraphicFramePr>
        <p:xfrm>
          <a:off x="609483" y="3900566"/>
          <a:ext cx="5914274" cy="2698808"/>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1001A</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Orange in graph grows from left to right. Text on right hand side of screen appears to align with VO. Will fade out as animation for next slide begins.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2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Graph, gray vehicles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2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Let’s start with the opportunity presented by commercial vehicle sales. The economy is recovering, and companies are replacing vehicles to take advantage of favorable resale values and better fuel economy. In fact, one out of every five new vehicles sold in this country becomes a fleet vehicle.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15</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911241563"/>
              </p:ext>
            </p:extLst>
          </p:nvPr>
        </p:nvGraphicFramePr>
        <p:xfrm>
          <a:off x="609483" y="3900566"/>
          <a:ext cx="5914274" cy="2847543"/>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1001B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Top gray vehicle turns orange and drives to right leaving orange trail. Copy points sync with VO-slide in from right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2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Graph, vehicles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2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We see more than a quarter million commercial-fleet unit sales in the U.S.  Of that, Ford is the leader comprising nearly half of those sales. And, almost a third of all Ford U.S. sales are to commercial customers. Clearly, there’s a huge opportunity to sell ESP – </a:t>
                      </a:r>
                      <a:r>
                        <a:rPr kumimoji="0" lang="en-US" sz="1000" b="0" i="1" u="none" strike="noStrike" cap="none" normalizeH="0" baseline="0" dirty="0" smtClean="0">
                          <a:ln>
                            <a:noFill/>
                          </a:ln>
                          <a:solidFill>
                            <a:schemeClr val="tx1"/>
                          </a:solidFill>
                          <a:effectLst/>
                          <a:latin typeface="Arial" charset="0"/>
                        </a:rPr>
                        <a:t>and</a:t>
                      </a:r>
                      <a:r>
                        <a:rPr kumimoji="0" lang="en-US" sz="1000" b="0" i="0" u="none" strike="noStrike" cap="none" normalizeH="0" baseline="0" dirty="0" smtClean="0">
                          <a:ln>
                            <a:noFill/>
                          </a:ln>
                          <a:solidFill>
                            <a:schemeClr val="tx1"/>
                          </a:solidFill>
                          <a:effectLst/>
                          <a:latin typeface="Arial" charset="0"/>
                        </a:rPr>
                        <a:t> a fleet service management solution.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16</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436341854"/>
              </p:ext>
            </p:extLst>
          </p:nvPr>
        </p:nvGraphicFramePr>
        <p:xfrm>
          <a:off x="609483" y="3900566"/>
          <a:ext cx="5914274" cy="3855806"/>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1001C</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Bottom gray vehicle turns orange and drives to right leaving orange trail. Copy point slides on screen from right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icon pops up at end of vo; learner clicks to play video as an overlay (VIDEO IS REQUIRED TO VIEW)</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2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Graph, orange vehicles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2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How many are </a:t>
                      </a:r>
                      <a:r>
                        <a:rPr kumimoji="0" lang="en-US" sz="1000" b="0" i="1" u="none" strike="noStrike" cap="none" normalizeH="0" baseline="0" dirty="0" smtClean="0">
                          <a:ln>
                            <a:noFill/>
                          </a:ln>
                          <a:solidFill>
                            <a:schemeClr val="tx1"/>
                          </a:solidFill>
                          <a:effectLst/>
                          <a:latin typeface="Arial" charset="0"/>
                        </a:rPr>
                        <a:t>you</a:t>
                      </a:r>
                      <a:r>
                        <a:rPr kumimoji="0" lang="en-US" sz="1000" b="0" i="0" u="none" strike="noStrike" cap="none" normalizeH="0" baseline="0" dirty="0" smtClean="0">
                          <a:ln>
                            <a:noFill/>
                          </a:ln>
                          <a:solidFill>
                            <a:schemeClr val="tx1"/>
                          </a:solidFill>
                          <a:effectLst/>
                          <a:latin typeface="Arial" charset="0"/>
                        </a:rPr>
                        <a:t> selling? </a:t>
                      </a:r>
                      <a:r>
                        <a:rPr lang="en-US" sz="1000" b="0" i="0" kern="1200" dirty="0" smtClean="0">
                          <a:solidFill>
                            <a:schemeClr val="tx1"/>
                          </a:solidFill>
                          <a:effectLst/>
                          <a:latin typeface="Arial" pitchFamily="34" charset="0"/>
                          <a:ea typeface="+mn-ea"/>
                          <a:cs typeface="Arial" pitchFamily="34" charset="0"/>
                        </a:rPr>
                        <a:t>Your competition is noticing</a:t>
                      </a:r>
                      <a:r>
                        <a:rPr lang="en-US" sz="1000" b="0" i="0" kern="1200" baseline="0" dirty="0" smtClean="0">
                          <a:solidFill>
                            <a:schemeClr val="tx1"/>
                          </a:solidFill>
                          <a:effectLst/>
                          <a:latin typeface="Arial" pitchFamily="34" charset="0"/>
                          <a:ea typeface="+mn-ea"/>
                          <a:cs typeface="Arial" pitchFamily="34" charset="0"/>
                        </a:rPr>
                        <a:t> the potential offered by the growing commercial market, and you’re losing business to them. Already the </a:t>
                      </a:r>
                      <a:r>
                        <a:rPr lang="en-US" sz="1000" b="0" i="0" kern="1200" dirty="0" smtClean="0">
                          <a:solidFill>
                            <a:schemeClr val="tx1"/>
                          </a:solidFill>
                          <a:effectLst/>
                          <a:latin typeface="Arial" pitchFamily="34" charset="0"/>
                          <a:ea typeface="+mn-ea"/>
                          <a:cs typeface="Arial" pitchFamily="34" charset="0"/>
                        </a:rPr>
                        <a:t>8 largest fleet service management companies manage service for about 700-thousand Ford vehicles. That’s lost</a:t>
                      </a:r>
                      <a:r>
                        <a:rPr lang="en-US" sz="1000" b="0" i="0" kern="1200" baseline="0" dirty="0" smtClean="0">
                          <a:solidFill>
                            <a:schemeClr val="tx1"/>
                          </a:solidFill>
                          <a:effectLst/>
                          <a:latin typeface="Arial" pitchFamily="34" charset="0"/>
                          <a:ea typeface="+mn-ea"/>
                          <a:cs typeface="Arial" pitchFamily="34" charset="0"/>
                        </a:rPr>
                        <a:t> revenue equal </a:t>
                      </a:r>
                      <a:r>
                        <a:rPr lang="en-US" sz="1000" b="0" i="0" kern="1200" dirty="0" smtClean="0">
                          <a:solidFill>
                            <a:schemeClr val="tx1"/>
                          </a:solidFill>
                          <a:effectLst/>
                          <a:latin typeface="Arial" pitchFamily="34" charset="0"/>
                          <a:ea typeface="+mn-ea"/>
                          <a:cs typeface="Arial" pitchFamily="34" charset="0"/>
                        </a:rPr>
                        <a:t>to almost three years worth</a:t>
                      </a:r>
                      <a:r>
                        <a:rPr lang="en-US" sz="1000" b="0" i="0" kern="1200" baseline="0" dirty="0" smtClean="0">
                          <a:solidFill>
                            <a:schemeClr val="tx1"/>
                          </a:solidFill>
                          <a:effectLst/>
                          <a:latin typeface="Arial" pitchFamily="34" charset="0"/>
                          <a:ea typeface="+mn-ea"/>
                          <a:cs typeface="Arial" pitchFamily="34" charset="0"/>
                        </a:rPr>
                        <a:t> of Ford commercial vehicle sales!</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861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pitchFamily="34" charset="0"/>
                          <a:cs typeface="Arial" pitchFamily="34" charset="0"/>
                        </a:rPr>
                        <a:t>Click the </a:t>
                      </a:r>
                      <a:r>
                        <a:rPr kumimoji="0" lang="en-US" sz="1000" b="0" i="0" u="none" strike="noStrike" cap="none" normalizeH="0" baseline="0" dirty="0" err="1" smtClean="0">
                          <a:ln>
                            <a:noFill/>
                          </a:ln>
                          <a:solidFill>
                            <a:schemeClr val="tx1"/>
                          </a:solidFill>
                          <a:effectLst/>
                          <a:latin typeface="Arial" pitchFamily="34" charset="0"/>
                          <a:cs typeface="Arial" pitchFamily="34" charset="0"/>
                        </a:rPr>
                        <a:t>Wiegand’s</a:t>
                      </a:r>
                      <a:r>
                        <a:rPr kumimoji="0" lang="en-US" sz="1000" b="0" i="0" u="none" strike="noStrike" cap="none" normalizeH="0" baseline="0" dirty="0" smtClean="0">
                          <a:ln>
                            <a:noFill/>
                          </a:ln>
                          <a:solidFill>
                            <a:schemeClr val="tx1"/>
                          </a:solidFill>
                          <a:effectLst/>
                          <a:latin typeface="Arial" pitchFamily="34" charset="0"/>
                          <a:cs typeface="Arial" pitchFamily="34" charset="0"/>
                        </a:rPr>
                        <a:t> Wisdom icon to learn more.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17</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699052372"/>
              </p:ext>
            </p:extLst>
          </p:nvPr>
        </p:nvGraphicFramePr>
        <p:xfrm>
          <a:off x="609483" y="3900565"/>
          <a:ext cx="5914274" cy="3757495"/>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1001D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Video Player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JW video #2 plays as an overlay with an “x” in the upper right corner</a:t>
                      </a:r>
                    </a:p>
                  </a:txBody>
                  <a:tcPr marL="90887" marR="90887" marT="45533" marB="455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0887" marR="90887" marT="45533" marB="455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0887" marR="90887" marT="45533" marB="455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1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Notes re: Joe’s video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“Next” button highlights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Changing marketplace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Fleets want longer terms and fleet service management support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They want ease of operation with reduced costs, downtime and maintenance</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Fleet service management companies are aggressively going after your business, claiming they offer an all-inclusive fleet service management package</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Other OEMs like GM, Dodge and Nissan  recognize the importance of offering these services but their proposals don’t cover everything these commercial customers need. What they offer is not a true solution!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1" u="none" strike="noStrike" cap="none" normalizeH="0" baseline="0" dirty="0" smtClean="0">
                          <a:ln>
                            <a:noFill/>
                          </a:ln>
                          <a:solidFill>
                            <a:schemeClr val="tx1"/>
                          </a:solidFill>
                          <a:effectLst/>
                          <a:latin typeface="Arial" charset="0"/>
                        </a:rPr>
                        <a:t>You</a:t>
                      </a:r>
                      <a:r>
                        <a:rPr kumimoji="0" lang="en-US" sz="1000" b="0" i="0" u="none" strike="noStrike" cap="none" normalizeH="0" baseline="0" dirty="0" smtClean="0">
                          <a:ln>
                            <a:noFill/>
                          </a:ln>
                          <a:solidFill>
                            <a:schemeClr val="tx1"/>
                          </a:solidFill>
                          <a:effectLst/>
                          <a:latin typeface="Arial" charset="0"/>
                        </a:rPr>
                        <a:t> have the total package – the Ford Commercial Business Solutions. It’s your responsibility to continually introduce added value for your commercial customers to strengthen your relationship with them. This is the way to do that. You just need to sell it – to 100% of your customers.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Next, you’ll learn what “it” is.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712578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6875" y="698500"/>
            <a:ext cx="3657600" cy="2743200"/>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18</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852689655"/>
              </p:ext>
            </p:extLst>
          </p:nvPr>
        </p:nvGraphicFramePr>
        <p:xfrm>
          <a:off x="609483" y="3900565"/>
          <a:ext cx="5914274" cy="2698942"/>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2000</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Transition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718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In this module, we’ll discuss what Ford Commercial Business Solutions is and the added value you can offer your customers over the competition.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This is intended to provide an overview of Ford Commercial Business Solutions. For specific details about each of the products mentioned in this course, take the Commercial Service Programs Overview web-based course, number 3474W,  in the Business Preferred Network curriculum in STARS.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38300" y="698500"/>
            <a:ext cx="3657600" cy="2743200"/>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19</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835786687"/>
              </p:ext>
            </p:extLst>
          </p:nvPr>
        </p:nvGraphicFramePr>
        <p:xfrm>
          <a:off x="609483" y="3519550"/>
          <a:ext cx="5914274" cy="5207659"/>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2001</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Text_BulletBuild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Bullets build to sync with </a:t>
                      </a:r>
                      <a:r>
                        <a:rPr kumimoji="0" lang="en-US" sz="1000" b="0" i="0" u="none" strike="noStrike" cap="none" normalizeH="0" baseline="0" dirty="0" err="1" smtClean="0">
                          <a:ln>
                            <a:noFill/>
                          </a:ln>
                          <a:solidFill>
                            <a:schemeClr val="tx1"/>
                          </a:solidFill>
                          <a:effectLst/>
                          <a:latin typeface="Arial" charset="0"/>
                        </a:rPr>
                        <a:t>vo</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583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Main bullet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sub-bullet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a:t>
                      </a:r>
                      <a:r>
                        <a:rPr kumimoji="0" lang="en-US" sz="1000" b="0" i="0" u="none" strike="noStrike" cap="none" normalizeH="0" baseline="30000" dirty="0" smtClean="0">
                          <a:ln>
                            <a:noFill/>
                          </a:ln>
                          <a:solidFill>
                            <a:schemeClr val="tx1"/>
                          </a:solidFill>
                          <a:effectLst/>
                          <a:latin typeface="Arial" charset="0"/>
                        </a:rPr>
                        <a:t>nd</a:t>
                      </a:r>
                      <a:r>
                        <a:rPr kumimoji="0" lang="en-US" sz="1000" b="0" i="0" u="none" strike="noStrike" cap="none" normalizeH="0" baseline="0" dirty="0" smtClean="0">
                          <a:ln>
                            <a:noFill/>
                          </a:ln>
                          <a:solidFill>
                            <a:schemeClr val="tx1"/>
                          </a:solidFill>
                          <a:effectLst/>
                          <a:latin typeface="Arial" charset="0"/>
                        </a:rPr>
                        <a:t> sub-bullet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a:t>
                      </a:r>
                      <a:r>
                        <a:rPr kumimoji="0" lang="en-US" sz="1000" b="0" i="0" u="none" strike="noStrike" cap="none" normalizeH="0" baseline="30000" dirty="0" smtClean="0">
                          <a:ln>
                            <a:noFill/>
                          </a:ln>
                          <a:solidFill>
                            <a:schemeClr val="tx1"/>
                          </a:solidFill>
                          <a:effectLst/>
                          <a:latin typeface="Arial" charset="0"/>
                        </a:rPr>
                        <a:t>rd</a:t>
                      </a:r>
                      <a:r>
                        <a:rPr kumimoji="0" lang="en-US" sz="1000" b="0" i="0" u="none" strike="noStrike" cap="none" normalizeH="0" baseline="0" dirty="0" smtClean="0">
                          <a:ln>
                            <a:noFill/>
                          </a:ln>
                          <a:solidFill>
                            <a:schemeClr val="tx1"/>
                          </a:solidFill>
                          <a:effectLst/>
                          <a:latin typeface="Arial" charset="0"/>
                        </a:rPr>
                        <a:t> sub-bullet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a:t>
                      </a:r>
                      <a:r>
                        <a:rPr kumimoji="0" lang="en-US" sz="1000" b="0" i="0" u="none" strike="noStrike" cap="none" normalizeH="0" baseline="30000" dirty="0" smtClean="0">
                          <a:ln>
                            <a:noFill/>
                          </a:ln>
                          <a:solidFill>
                            <a:schemeClr val="tx1"/>
                          </a:solidFill>
                          <a:effectLst/>
                          <a:latin typeface="Arial" charset="0"/>
                        </a:rPr>
                        <a:t>th</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Ford Commercial Business Solutions goes beyond what most of your competitors offer. It is a One Ford strategy that provides a total transportation solution for your commercial customers …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 a comprehensive approach to servicing your commercial customers throughout the ownership life cycle.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 Ford Commercial Business Solution can be incorporated into a purchase or lease for </a:t>
                      </a:r>
                      <a:r>
                        <a:rPr kumimoji="0" lang="en-US" sz="1000" b="1" i="0" u="none" strike="noStrike" cap="none" normalizeH="0" baseline="0" dirty="0" smtClean="0">
                          <a:ln>
                            <a:noFill/>
                          </a:ln>
                          <a:solidFill>
                            <a:schemeClr val="tx1"/>
                          </a:solidFill>
                          <a:effectLst/>
                          <a:latin typeface="Arial" charset="0"/>
                        </a:rPr>
                        <a:t>one-stop shopping </a:t>
                      </a:r>
                      <a:r>
                        <a:rPr kumimoji="0" lang="en-US" sz="1000" b="0" i="0" u="none" strike="noStrike" cap="none" normalizeH="0" baseline="0" dirty="0" smtClean="0">
                          <a:ln>
                            <a:noFill/>
                          </a:ln>
                          <a:solidFill>
                            <a:schemeClr val="tx1"/>
                          </a:solidFill>
                          <a:effectLst/>
                          <a:latin typeface="Arial" charset="0"/>
                        </a:rPr>
                        <a:t>to give your customers customized vehicle management that </a:t>
                      </a:r>
                      <a:r>
                        <a:rPr kumimoji="0" lang="en-US" sz="1000" b="1" i="0" u="none" strike="noStrike" cap="none" normalizeH="0" baseline="0" dirty="0" smtClean="0">
                          <a:ln>
                            <a:noFill/>
                          </a:ln>
                          <a:solidFill>
                            <a:schemeClr val="tx1"/>
                          </a:solidFill>
                          <a:effectLst/>
                          <a:latin typeface="Arial" charset="0"/>
                        </a:rPr>
                        <a:t>reduces life-cycle costs</a:t>
                      </a:r>
                      <a:r>
                        <a:rPr kumimoji="0" lang="en-US" sz="1000" b="0" i="0" u="none" strike="noStrike" cap="none" normalizeH="0" baseline="0" dirty="0" smtClean="0">
                          <a:ln>
                            <a:noFill/>
                          </a:ln>
                          <a:solidFill>
                            <a:schemeClr val="tx1"/>
                          </a:solidFill>
                          <a:effectLst/>
                          <a:latin typeface="Arial" charset="0"/>
                        </a:rPr>
                        <a:t>, </a:t>
                      </a:r>
                      <a:r>
                        <a:rPr kumimoji="0" lang="en-US" sz="1000" b="1" i="0" u="none" strike="noStrike" cap="none" normalizeH="0" baseline="0" dirty="0" smtClean="0">
                          <a:ln>
                            <a:noFill/>
                          </a:ln>
                          <a:solidFill>
                            <a:schemeClr val="tx1"/>
                          </a:solidFill>
                          <a:effectLst/>
                          <a:latin typeface="Arial" charset="0"/>
                        </a:rPr>
                        <a:t>improves operational efficiencies</a:t>
                      </a:r>
                      <a:r>
                        <a:rPr kumimoji="0" lang="en-US" sz="1000" b="0" i="0" u="none" strike="noStrike" cap="none" normalizeH="0" baseline="0" dirty="0" smtClean="0">
                          <a:ln>
                            <a:noFill/>
                          </a:ln>
                          <a:solidFill>
                            <a:schemeClr val="tx1"/>
                          </a:solidFill>
                          <a:effectLst/>
                          <a:latin typeface="Arial" charset="0"/>
                        </a:rPr>
                        <a:t>, and </a:t>
                      </a:r>
                      <a:r>
                        <a:rPr kumimoji="0" lang="en-US" sz="1000" b="1" i="0" u="none" strike="noStrike" cap="none" normalizeH="0" baseline="0" dirty="0" smtClean="0">
                          <a:ln>
                            <a:noFill/>
                          </a:ln>
                          <a:solidFill>
                            <a:schemeClr val="tx1"/>
                          </a:solidFill>
                          <a:effectLst/>
                          <a:latin typeface="Arial" charset="0"/>
                        </a:rPr>
                        <a:t>eliminates service variability</a:t>
                      </a:r>
                      <a:r>
                        <a:rPr kumimoji="0" lang="en-US" sz="1000" b="0" i="0" u="none" strike="noStrike" cap="none" normalizeH="0" baseline="0" dirty="0" smtClean="0">
                          <a:ln>
                            <a:noFill/>
                          </a:ln>
                          <a:solidFill>
                            <a:schemeClr val="tx1"/>
                          </a:solidFill>
                          <a:effectLst/>
                          <a:latin typeface="Arial" charset="0"/>
                        </a:rPr>
                        <a:t>.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5667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2</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978828712"/>
              </p:ext>
            </p:extLst>
          </p:nvPr>
        </p:nvGraphicFramePr>
        <p:xfrm>
          <a:off x="609483" y="3900565"/>
          <a:ext cx="5914274" cy="3695498"/>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002A</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Help</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Works as overlay anytime user selects help button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84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sz="1000" b="0" i="0" u="sng" strike="noStrike" cap="none" normalizeH="0" baseline="0" dirty="0" smtClean="0">
                          <a:ln>
                            <a:noFill/>
                          </a:ln>
                          <a:solidFill>
                            <a:schemeClr val="tx1"/>
                          </a:solidFill>
                          <a:effectLst/>
                          <a:latin typeface="Arial" charset="0"/>
                        </a:rPr>
                        <a:t>Narrator: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Navigating this course is easy, using familiar controls. Take a moment to review the function of each icon.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Be sure to click on the “Resources” icon to view and print the Job Aid. You’ll need to reference it during and after this course.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38300" y="698500"/>
            <a:ext cx="3657600" cy="2743200"/>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20</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838173304"/>
              </p:ext>
            </p:extLst>
          </p:nvPr>
        </p:nvGraphicFramePr>
        <p:xfrm>
          <a:off x="609483" y="3519550"/>
          <a:ext cx="5914274" cy="5492299"/>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2002</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ImageAnimation</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Quad of white squares with standard Ford oval in middle of each is on screen. The squares flip over to reveal the logos to coordinate with VO, similar to a card flip.</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Ford Commercial Business Solutions, ESP, </a:t>
                      </a:r>
                      <a:r>
                        <a:rPr kumimoji="0" lang="en-US" sz="1000" b="0" i="0" u="none" strike="noStrike" cap="none" normalizeH="0" baseline="0" dirty="0" err="1" smtClean="0">
                          <a:ln>
                            <a:noFill/>
                          </a:ln>
                          <a:solidFill>
                            <a:schemeClr val="tx1"/>
                          </a:solidFill>
                          <a:effectLst/>
                          <a:latin typeface="Arial" charset="0"/>
                        </a:rPr>
                        <a:t>PremiumCare</a:t>
                      </a:r>
                      <a:r>
                        <a:rPr kumimoji="0" lang="en-US" sz="1000" b="0" i="0" u="none" strike="noStrike" cap="none" normalizeH="0" baseline="0" dirty="0" smtClean="0">
                          <a:ln>
                            <a:noFill/>
                          </a:ln>
                          <a:solidFill>
                            <a:schemeClr val="tx1"/>
                          </a:solidFill>
                          <a:effectLst/>
                          <a:latin typeface="Arial" charset="0"/>
                        </a:rPr>
                        <a:t>, Premium Maintenance, QFC, Ford Credit logos  </a:t>
                      </a:r>
                      <a:r>
                        <a:rPr kumimoji="0" lang="en-US" sz="1000" b="1" i="0" u="none" strike="noStrike" cap="none" normalizeH="0" baseline="0" dirty="0" smtClean="0">
                          <a:ln>
                            <a:noFill/>
                          </a:ln>
                          <a:solidFill>
                            <a:srgbClr val="FF0000"/>
                          </a:solidFill>
                          <a:effectLst/>
                          <a:latin typeface="Arial" charset="0"/>
                        </a:rPr>
                        <a:t>NOTE CSP LOGO MAY BE DELETED </a:t>
                      </a:r>
                      <a:r>
                        <a:rPr kumimoji="0" lang="en-US" sz="1000" b="0" i="0" u="none" strike="noStrike" cap="none" normalizeH="0" baseline="0" dirty="0" err="1" smtClean="0">
                          <a:ln>
                            <a:noFill/>
                          </a:ln>
                          <a:solidFill>
                            <a:schemeClr val="tx1"/>
                          </a:solidFill>
                          <a:effectLst/>
                          <a:latin typeface="Arial" charset="0"/>
                        </a:rPr>
                        <a:t>CommercialService</a:t>
                      </a:r>
                      <a:r>
                        <a:rPr kumimoji="0" lang="en-US" sz="1000" b="0" i="0" u="none" strike="noStrike" cap="none" normalizeH="0" baseline="0" dirty="0" smtClean="0">
                          <a:ln>
                            <a:noFill/>
                          </a:ln>
                          <a:solidFill>
                            <a:schemeClr val="tx1"/>
                          </a:solidFill>
                          <a:effectLst/>
                          <a:latin typeface="Arial" charset="0"/>
                        </a:rPr>
                        <a:t> PLUS logo</a:t>
                      </a:r>
                      <a:endParaRPr kumimoji="0" lang="en-US" sz="1000" b="1" i="0" u="none" strike="noStrike" cap="none" normalizeH="0" baseline="0" dirty="0" smtClean="0">
                        <a:ln>
                          <a:noFill/>
                        </a:ln>
                        <a:solidFill>
                          <a:srgbClr val="FF0000"/>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583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ESP logo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QFC</a:t>
                      </a:r>
                      <a:r>
                        <a:rPr kumimoji="0" lang="en-US" sz="1000" b="0" i="0" u="none" strike="noStrike" cap="none" normalizeH="0" baseline="0" dirty="0" smtClean="0">
                          <a:ln>
                            <a:noFill/>
                          </a:ln>
                          <a:solidFill>
                            <a:schemeClr val="tx1"/>
                          </a:solidFill>
                          <a:effectLst/>
                          <a:latin typeface="Arial" charset="0"/>
                        </a:rPr>
                        <a:t> logo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Ford Credit logo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The Solution includes: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Ford </a:t>
                      </a:r>
                      <a:r>
                        <a:rPr kumimoji="0" lang="en-US" sz="1000" b="0" i="0" u="none" strike="noStrike" cap="none" normalizeH="0" baseline="0" dirty="0" err="1" smtClean="0">
                          <a:ln>
                            <a:noFill/>
                          </a:ln>
                          <a:solidFill>
                            <a:schemeClr val="tx1"/>
                          </a:solidFill>
                          <a:effectLst/>
                          <a:latin typeface="Arial" charset="0"/>
                        </a:rPr>
                        <a:t>PremiumCARE</a:t>
                      </a:r>
                      <a:r>
                        <a:rPr kumimoji="0" lang="en-US" sz="1000" b="0" i="0" u="none" strike="noStrike" cap="none" normalizeH="0" baseline="0" dirty="0" smtClean="0">
                          <a:ln>
                            <a:noFill/>
                          </a:ln>
                          <a:solidFill>
                            <a:schemeClr val="tx1"/>
                          </a:solidFill>
                          <a:effectLst/>
                          <a:latin typeface="Arial" charset="0"/>
                        </a:rPr>
                        <a:t> and Premium Maintenance Extended Service Plans (ESP) and Quality Fleet Care (QFC). In addition, Ford Credit’s commercial financing options, offered at vehicle purchase or lease, allow customers to finance the total cost of ESP and QFC for pennies per mile.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Next, we’ll begin learning how Ford Commercial Business Solutions delivers valuable benefits to your customers – and to your dealership.</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FF0000"/>
                          </a:solidFill>
                          <a:effectLst/>
                          <a:latin typeface="Arial" charset="0"/>
                        </a:rPr>
                        <a:t>ALTERNATE READ: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FF0000"/>
                          </a:solidFill>
                          <a:effectLst/>
                          <a:latin typeface="Arial" charset="0"/>
                        </a:rPr>
                        <a:t>The solution includes: </a:t>
                      </a:r>
                      <a:r>
                        <a:rPr kumimoji="0" lang="en-US" sz="1000" b="0" i="0" u="none" strike="noStrike" kern="1200" cap="none" spc="0" normalizeH="0" baseline="0" noProof="0" dirty="0" smtClean="0">
                          <a:ln>
                            <a:noFill/>
                          </a:ln>
                          <a:solidFill>
                            <a:srgbClr val="FF0000"/>
                          </a:solidFill>
                          <a:effectLst/>
                          <a:uLnTx/>
                          <a:uFillTx/>
                          <a:latin typeface="Arial" charset="0"/>
                        </a:rPr>
                        <a:t>Ford </a:t>
                      </a:r>
                      <a:r>
                        <a:rPr kumimoji="0" lang="en-US" sz="1000" b="0" i="0" u="none" strike="noStrike" kern="1200" cap="none" spc="0" normalizeH="0" baseline="0" noProof="0" dirty="0" err="1" smtClean="0">
                          <a:ln>
                            <a:noFill/>
                          </a:ln>
                          <a:solidFill>
                            <a:srgbClr val="FF0000"/>
                          </a:solidFill>
                          <a:effectLst/>
                          <a:uLnTx/>
                          <a:uFillTx/>
                          <a:latin typeface="Arial" charset="0"/>
                        </a:rPr>
                        <a:t>PremiumCARE</a:t>
                      </a:r>
                      <a:r>
                        <a:rPr kumimoji="0" lang="en-US" sz="1000" b="0" i="0" u="none" strike="noStrike" kern="1200" cap="none" spc="0" normalizeH="0" baseline="0" noProof="0" dirty="0" smtClean="0">
                          <a:ln>
                            <a:noFill/>
                          </a:ln>
                          <a:solidFill>
                            <a:srgbClr val="FF0000"/>
                          </a:solidFill>
                          <a:effectLst/>
                          <a:uLnTx/>
                          <a:uFillTx/>
                          <a:latin typeface="Arial" charset="0"/>
                        </a:rPr>
                        <a:t> and Premium Maintenance Extended Service Plans (ESP), Quality Fleet Care (QFC), and Commercial Service PLUS (CSP). In addition, Ford Credit’s commercial financing options, offered at vehicle purchase or lease, allow customers to finance the total cost of ESP and QFC for pennies per mile.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smtClean="0">
                        <a:ln>
                          <a:noFill/>
                        </a:ln>
                        <a:solidFill>
                          <a:srgbClr val="FF0000"/>
                        </a:solidFill>
                        <a:effectLst/>
                        <a:uLnTx/>
                        <a:uFillTx/>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FF0000"/>
                          </a:solidFill>
                          <a:effectLst/>
                          <a:uLnTx/>
                          <a:uFillTx/>
                          <a:latin typeface="Arial" charset="0"/>
                        </a:rPr>
                        <a:t>Next, we’ll begin learning how Ford Commercial Business Solutions delivers valuable benefits to your customers – and to your dealership </a:t>
                      </a:r>
                      <a:r>
                        <a:rPr kumimoji="0" lang="en-US" sz="1000" b="0" i="0" u="none" strike="noStrike" kern="1200" cap="none" spc="0" normalizeH="0" baseline="0" noProof="0" dirty="0" smtClean="0">
                          <a:ln>
                            <a:noFill/>
                          </a:ln>
                          <a:solidFill>
                            <a:prstClr val="black"/>
                          </a:solidFill>
                          <a:effectLst/>
                          <a:uLnTx/>
                          <a:uFillTx/>
                          <a:latin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
                      </a:r>
                      <a:br>
                        <a:rPr kumimoji="0" lang="en-US" sz="1000" b="0" i="0" u="none" strike="noStrike" cap="none" normalizeH="0" baseline="0" dirty="0" smtClean="0">
                          <a:ln>
                            <a:noFill/>
                          </a:ln>
                          <a:solidFill>
                            <a:schemeClr val="tx1"/>
                          </a:solidFill>
                          <a:effectLst/>
                          <a:latin typeface="Arial" charset="0"/>
                        </a:rPr>
                      </a:b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
        <p:nvSpPr>
          <p:cNvPr id="8" name="Folded Corner 7"/>
          <p:cNvSpPr/>
          <p:nvPr/>
        </p:nvSpPr>
        <p:spPr>
          <a:xfrm>
            <a:off x="0" y="709686"/>
            <a:ext cx="1651379" cy="2593072"/>
          </a:xfrm>
          <a:prstGeom prst="foldedCorner">
            <a:avLst/>
          </a:prstGeom>
        </p:spPr>
        <p:style>
          <a:lnRef idx="1">
            <a:schemeClr val="accent3"/>
          </a:lnRef>
          <a:fillRef idx="2">
            <a:schemeClr val="accent3"/>
          </a:fillRef>
          <a:effectRef idx="1">
            <a:schemeClr val="accent3"/>
          </a:effectRef>
          <a:fontRef idx="minor">
            <a:schemeClr val="dk1"/>
          </a:fontRef>
        </p:style>
        <p:txBody>
          <a:bodyPr rtlCol="0" anchor="t"/>
          <a:lstStyle/>
          <a:p>
            <a:r>
              <a:rPr lang="en-US" sz="1200" dirty="0" smtClean="0"/>
              <a:t>Add the </a:t>
            </a:r>
            <a:r>
              <a:rPr lang="en-US" sz="1200" dirty="0" err="1" smtClean="0"/>
              <a:t>PremiumCare</a:t>
            </a:r>
            <a:r>
              <a:rPr lang="en-US" sz="1200" dirty="0" smtClean="0"/>
              <a:t> and Premium Maintenance Logos near the ESP logo</a:t>
            </a:r>
          </a:p>
          <a:p>
            <a:endParaRPr lang="en-US" sz="1200" dirty="0"/>
          </a:p>
          <a:p>
            <a:r>
              <a:rPr lang="en-US" sz="1200" dirty="0" smtClean="0"/>
              <a:t>DELETE the CSP logo</a:t>
            </a:r>
          </a:p>
          <a:p>
            <a:endParaRPr lang="en-US" sz="1200" dirty="0"/>
          </a:p>
          <a:p>
            <a:r>
              <a:rPr lang="en-US" sz="1200" dirty="0" smtClean="0"/>
              <a:t>ISSUE:  CSP logo will need to return if the clients approve the alternate read that includes CSP. </a:t>
            </a:r>
            <a:endParaRPr lang="en-US" sz="1200" dirty="0"/>
          </a:p>
        </p:txBody>
      </p:sp>
    </p:spTree>
    <p:extLst>
      <p:ext uri="{BB962C8B-B14F-4D97-AF65-F5344CB8AC3E}">
        <p14:creationId xmlns:p14="http://schemas.microsoft.com/office/powerpoint/2010/main" val="93333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1475" y="571500"/>
            <a:ext cx="3535363" cy="2651125"/>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21</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002138830"/>
              </p:ext>
            </p:extLst>
          </p:nvPr>
        </p:nvGraphicFramePr>
        <p:xfrm>
          <a:off x="609483" y="3282473"/>
          <a:ext cx="5914274" cy="5536302"/>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2003</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Logo_BulletBuild</a:t>
                      </a:r>
                      <a:endParaRPr kumimoji="0" lang="en-US" sz="9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40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Bullets build to align with VO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ESP logo (large at top of screen)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242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ESPadvantages</a:t>
                      </a:r>
                      <a:r>
                        <a:rPr kumimoji="0" lang="en-US" sz="900" b="0" i="0" u="none" strike="noStrike" cap="none" normalizeH="0" baseline="0" dirty="0" smtClean="0">
                          <a:ln>
                            <a:noFill/>
                          </a:ln>
                          <a:solidFill>
                            <a:schemeClr val="tx1"/>
                          </a:solidFill>
                          <a:effectLst/>
                          <a:latin typeface="Arial" charset="0"/>
                        </a:rPr>
                        <a:t> bullets build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Click on direction</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900" dirty="0" smtClean="0">
                          <a:latin typeface="Arial" pitchFamily="34" charset="0"/>
                          <a:cs typeface="Arial" pitchFamily="34" charset="0"/>
                        </a:rPr>
                        <a:t>The Ford Commercial Business Solution starts with ESP; that is, the </a:t>
                      </a:r>
                      <a:r>
                        <a:rPr lang="en-US" sz="900" dirty="0" err="1" smtClean="0">
                          <a:latin typeface="Arial" pitchFamily="34" charset="0"/>
                          <a:cs typeface="Arial" pitchFamily="34" charset="0"/>
                        </a:rPr>
                        <a:t>PremiumCARE</a:t>
                      </a:r>
                      <a:r>
                        <a:rPr lang="en-US" sz="900" dirty="0" smtClean="0">
                          <a:latin typeface="Arial" pitchFamily="34" charset="0"/>
                          <a:cs typeface="Arial" pitchFamily="34" charset="0"/>
                        </a:rPr>
                        <a:t> and Premium Maintenance plans. Why should your customers want to invest in these rather than the competition?</a:t>
                      </a:r>
                    </a:p>
                    <a:p>
                      <a:endParaRPr lang="en-US" sz="900" dirty="0" smtClean="0">
                        <a:latin typeface="Arial" pitchFamily="34" charset="0"/>
                        <a:cs typeface="Arial" pitchFamily="34" charset="0"/>
                      </a:endParaRPr>
                    </a:p>
                    <a:p>
                      <a:pPr marL="171450" indent="-171450">
                        <a:buFont typeface="Arial" pitchFamily="34" charset="0"/>
                        <a:buChar char="•"/>
                      </a:pPr>
                      <a:r>
                        <a:rPr lang="en-US" sz="900" dirty="0" smtClean="0">
                          <a:latin typeface="Arial" pitchFamily="34" charset="0"/>
                          <a:cs typeface="Arial" pitchFamily="34" charset="0"/>
                        </a:rPr>
                        <a:t>Because we</a:t>
                      </a:r>
                      <a:r>
                        <a:rPr lang="en-US" sz="900" baseline="0" dirty="0" smtClean="0">
                          <a:latin typeface="Arial" pitchFamily="34" charset="0"/>
                          <a:cs typeface="Arial" pitchFamily="34" charset="0"/>
                        </a:rPr>
                        <a:t> have the time and mileage options for money-saving solutions with zero-deductible to eliminate out-of-pocket costs </a:t>
                      </a:r>
                    </a:p>
                    <a:p>
                      <a:pPr marL="171450" indent="-171450">
                        <a:buFont typeface="Arial" pitchFamily="34" charset="0"/>
                        <a:buChar char="•"/>
                      </a:pPr>
                      <a:r>
                        <a:rPr lang="en-US" sz="900" baseline="0" dirty="0" smtClean="0">
                          <a:latin typeface="Arial" pitchFamily="34" charset="0"/>
                          <a:cs typeface="Arial" pitchFamily="34" charset="0"/>
                        </a:rPr>
                        <a:t>T</a:t>
                      </a:r>
                      <a:r>
                        <a:rPr lang="en-US" sz="900" dirty="0" smtClean="0">
                          <a:latin typeface="Arial" pitchFamily="34" charset="0"/>
                          <a:cs typeface="Arial" pitchFamily="34" charset="0"/>
                        </a:rPr>
                        <a:t>hese ESP plans are customizable to help control costs</a:t>
                      </a:r>
                      <a:r>
                        <a:rPr lang="en-US" sz="900" baseline="0" dirty="0" smtClean="0">
                          <a:latin typeface="Arial" pitchFamily="34" charset="0"/>
                          <a:cs typeface="Arial" pitchFamily="34" charset="0"/>
                        </a:rPr>
                        <a:t> and significantly reduce operating expenses</a:t>
                      </a:r>
                      <a:endParaRPr lang="en-US" sz="900" dirty="0" smtClean="0">
                        <a:latin typeface="Arial" pitchFamily="34" charset="0"/>
                        <a:cs typeface="Arial" pitchFamily="34" charset="0"/>
                      </a:endParaRPr>
                    </a:p>
                    <a:p>
                      <a:pPr marL="171450" indent="-171450">
                        <a:buFont typeface="Arial" pitchFamily="34" charset="0"/>
                        <a:buChar char="•"/>
                      </a:pPr>
                      <a:r>
                        <a:rPr lang="en-US" sz="900" baseline="0" dirty="0" smtClean="0">
                          <a:latin typeface="Arial" pitchFamily="34" charset="0"/>
                          <a:cs typeface="Arial" pitchFamily="34" charset="0"/>
                        </a:rPr>
                        <a:t>Customers can take advantage of the Ford and Lincoln network of more than 33-hundred dealers, plus Quick Lane Tire and Auto Centers, featuring Certified, factory-trained technicians and genuine OE parts that ensure quality repairs</a:t>
                      </a:r>
                    </a:p>
                    <a:p>
                      <a:pPr marL="171450" indent="-171450">
                        <a:buFont typeface="Arial" pitchFamily="34" charset="0"/>
                        <a:buChar char="•"/>
                      </a:pPr>
                      <a:r>
                        <a:rPr lang="en-US" sz="900" baseline="0" dirty="0" smtClean="0">
                          <a:latin typeface="Arial" pitchFamily="34" charset="0"/>
                          <a:cs typeface="Arial" pitchFamily="34" charset="0"/>
                        </a:rPr>
                        <a:t>We provide Roadside Assistance including destination assistance and travel reimbursement, and</a:t>
                      </a:r>
                    </a:p>
                    <a:p>
                      <a:pPr marL="171450" indent="-171450">
                        <a:buFont typeface="Arial" pitchFamily="34" charset="0"/>
                        <a:buChar char="•"/>
                      </a:pPr>
                      <a:r>
                        <a:rPr lang="en-US" sz="900" baseline="0" dirty="0" smtClean="0">
                          <a:latin typeface="Arial" pitchFamily="34" charset="0"/>
                          <a:cs typeface="Arial" pitchFamily="34" charset="0"/>
                        </a:rPr>
                        <a:t>We cover wear and tear</a:t>
                      </a:r>
                    </a:p>
                    <a:p>
                      <a:endParaRPr lang="en-US" sz="900" dirty="0" smtClean="0">
                        <a:latin typeface="Arial" pitchFamily="34" charset="0"/>
                        <a:cs typeface="Arial" pitchFamily="34" charset="0"/>
                      </a:endParaRPr>
                    </a:p>
                    <a:p>
                      <a:pPr marL="0" lvl="0" indent="0">
                        <a:buFont typeface="Arial" pitchFamily="34" charset="0"/>
                        <a:buNone/>
                      </a:pPr>
                      <a:endParaRPr lang="en-US" sz="900" dirty="0" smtClean="0">
                        <a:latin typeface="Arial" pitchFamily="34" charset="0"/>
                        <a:cs typeface="Arial" pitchFamily="34" charset="0"/>
                      </a:endParaRPr>
                    </a:p>
                    <a:p>
                      <a:pPr marL="0" indent="0">
                        <a:spcBef>
                          <a:spcPts val="300"/>
                        </a:spcBef>
                        <a:buFont typeface="Arial" pitchFamily="34" charset="0"/>
                        <a:buNone/>
                      </a:pPr>
                      <a:endParaRPr lang="en-US" sz="600" dirty="0" smtClean="0">
                        <a:latin typeface="Arial" pitchFamily="34" charset="0"/>
                        <a:cs typeface="Arial" pitchFamily="34"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43100" y="606425"/>
            <a:ext cx="3025775" cy="2268538"/>
          </a:xfrm>
        </p:spPr>
      </p:sp>
      <p:sp>
        <p:nvSpPr>
          <p:cNvPr id="4" name="Slide Number Placeholder 3"/>
          <p:cNvSpPr>
            <a:spLocks noGrp="1"/>
          </p:cNvSpPr>
          <p:nvPr>
            <p:ph type="sldNum" sz="quarter" idx="10"/>
          </p:nvPr>
        </p:nvSpPr>
        <p:spPr/>
        <p:txBody>
          <a:bodyPr/>
          <a:lstStyle/>
          <a:p>
            <a:fld id="{DD884B92-72C1-4299-B3C0-6E25937A9328}" type="slidenum">
              <a:rPr lang="en-US" smtClean="0"/>
              <a:pPr/>
              <a:t>22</a:t>
            </a:fld>
            <a:endParaRPr lang="en-US" dirty="0"/>
          </a:p>
        </p:txBody>
      </p:sp>
      <p:graphicFrame>
        <p:nvGraphicFramePr>
          <p:cNvPr id="5" name="Group 28"/>
          <p:cNvGraphicFramePr>
            <a:graphicFrameLocks noGrp="1"/>
          </p:cNvGraphicFramePr>
          <p:nvPr>
            <p:extLst>
              <p:ext uri="{D42A27DB-BD31-4B8C-83A1-F6EECF244321}">
                <p14:modId xmlns:p14="http://schemas.microsoft.com/office/powerpoint/2010/main" val="2033992244"/>
              </p:ext>
            </p:extLst>
          </p:nvPr>
        </p:nvGraphicFramePr>
        <p:xfrm>
          <a:off x="638058" y="2806098"/>
          <a:ext cx="5914274" cy="4491760"/>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2004</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Logo_BulletBuild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Bullets build to match </a:t>
                      </a:r>
                      <a:r>
                        <a:rPr kumimoji="0" lang="en-US" sz="1000" b="0" i="0" u="none" strike="noStrike" cap="none" normalizeH="0" baseline="0" dirty="0" err="1" smtClean="0">
                          <a:ln>
                            <a:noFill/>
                          </a:ln>
                          <a:solidFill>
                            <a:schemeClr val="tx1"/>
                          </a:solidFill>
                          <a:effectLst/>
                          <a:latin typeface="Arial" charset="0"/>
                        </a:rPr>
                        <a:t>vo</a:t>
                      </a:r>
                      <a:endParaRPr kumimoji="0" lang="en-US" sz="1000" b="0" i="0" u="none" strike="noStrike" cap="none" normalizeH="0" baseline="0" dirty="0" smtClean="0">
                        <a:ln>
                          <a:noFill/>
                        </a:ln>
                        <a:solidFill>
                          <a:srgbClr val="FF0000"/>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79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Quality Fleet Care logo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6567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QFC Advantages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bullets build</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Combining Quality Fleet Care with an ESP contract gives you the ability to compete against fleet service management companies. It keeps your customers coming back to you for service and parts – and more vehicles.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a:lnSpc>
                          <a:spcPct val="90000"/>
                        </a:lnSpc>
                        <a:spcAft>
                          <a:spcPts val="200"/>
                        </a:spcAft>
                      </a:pPr>
                      <a:r>
                        <a:rPr kumimoji="0" lang="en-US" sz="1000" b="0" i="0" u="none" strike="noStrike" cap="none" normalizeH="0" baseline="0" dirty="0" smtClean="0">
                          <a:ln>
                            <a:noFill/>
                          </a:ln>
                          <a:solidFill>
                            <a:schemeClr val="tx1"/>
                          </a:solidFill>
                          <a:effectLst/>
                          <a:latin typeface="Arial" charset="0"/>
                        </a:rPr>
                        <a:t>For commercial customers, QFC provides: </a:t>
                      </a:r>
                    </a:p>
                    <a:p>
                      <a:pPr marL="171450" indent="-171450">
                        <a:lnSpc>
                          <a:spcPct val="90000"/>
                        </a:lnSpc>
                        <a:spcAft>
                          <a:spcPts val="200"/>
                        </a:spcAft>
                        <a:buFont typeface="Arial" panose="020B0604020202020204" pitchFamily="34" charset="0"/>
                        <a:buChar char="•"/>
                      </a:pPr>
                      <a:r>
                        <a:rPr lang="en-US" sz="1000" dirty="0" smtClean="0">
                          <a:latin typeface="Arial" panose="020B0604020202020204" pitchFamily="34" charset="0"/>
                          <a:cs typeface="Arial" panose="020B0604020202020204" pitchFamily="34" charset="0"/>
                        </a:rPr>
                        <a:t>A </a:t>
                      </a:r>
                      <a:r>
                        <a:rPr lang="en-US" sz="1000" dirty="0" err="1" smtClean="0">
                          <a:latin typeface="Arial" panose="020B0604020202020204" pitchFamily="34" charset="0"/>
                          <a:cs typeface="Arial" panose="020B0604020202020204" pitchFamily="34" charset="0"/>
                        </a:rPr>
                        <a:t>cardless</a:t>
                      </a:r>
                      <a:r>
                        <a:rPr lang="en-US" sz="1000" dirty="0" smtClean="0">
                          <a:latin typeface="Arial" panose="020B0604020202020204" pitchFamily="34" charset="0"/>
                          <a:cs typeface="Arial" panose="020B0604020202020204" pitchFamily="34" charset="0"/>
                        </a:rPr>
                        <a:t>/cashless solution for fleet drivers</a:t>
                      </a:r>
                    </a:p>
                    <a:p>
                      <a:pPr marL="171450" lvl="0" indent="-171450">
                        <a:lnSpc>
                          <a:spcPct val="90000"/>
                        </a:lnSpc>
                        <a:spcAft>
                          <a:spcPts val="200"/>
                        </a:spcAft>
                        <a:buFont typeface="Arial" panose="020B0604020202020204" pitchFamily="34" charset="0"/>
                        <a:buChar char="•"/>
                      </a:pPr>
                      <a:r>
                        <a:rPr lang="en-US" sz="1000" dirty="0" smtClean="0">
                          <a:latin typeface="Arial" panose="020B0604020202020204" pitchFamily="34" charset="0"/>
                          <a:cs typeface="Arial" panose="020B0604020202020204" pitchFamily="34" charset="0"/>
                        </a:rPr>
                        <a:t>Monthly billing for all services performed at Ford or Lincoln dealers and Quick Lane Tire and Auto Centers, in the US or Canada </a:t>
                      </a:r>
                    </a:p>
                    <a:p>
                      <a:pPr marL="171450" lvl="0" indent="-171450">
                        <a:lnSpc>
                          <a:spcPct val="90000"/>
                        </a:lnSpc>
                        <a:spcAft>
                          <a:spcPts val="200"/>
                        </a:spcAft>
                        <a:buFont typeface="Arial" panose="020B0604020202020204" pitchFamily="34" charset="0"/>
                        <a:buChar char="•"/>
                      </a:pPr>
                      <a:r>
                        <a:rPr lang="en-US" sz="1000" dirty="0" smtClean="0">
                          <a:latin typeface="Arial" panose="020B0604020202020204" pitchFamily="34" charset="0"/>
                          <a:cs typeface="Arial" panose="020B0604020202020204" pitchFamily="34" charset="0"/>
                        </a:rPr>
                        <a:t>A National Glass Program that covers</a:t>
                      </a:r>
                      <a:r>
                        <a:rPr lang="en-US" sz="1000" baseline="0" dirty="0" smtClean="0">
                          <a:latin typeface="Arial" panose="020B0604020202020204" pitchFamily="34" charset="0"/>
                          <a:cs typeface="Arial" panose="020B0604020202020204" pitchFamily="34" charset="0"/>
                        </a:rPr>
                        <a:t> r</a:t>
                      </a:r>
                      <a:r>
                        <a:rPr lang="en-US" sz="1000" dirty="0" smtClean="0">
                          <a:latin typeface="Arial" panose="020B0604020202020204" pitchFamily="34" charset="0"/>
                          <a:cs typeface="Arial" panose="020B0604020202020204" pitchFamily="34" charset="0"/>
                        </a:rPr>
                        <a:t>eplacement and repair with regional pricing and on-site service of OE glass</a:t>
                      </a:r>
                    </a:p>
                    <a:p>
                      <a:pPr marL="171450" indent="-171450">
                        <a:lnSpc>
                          <a:spcPct val="90000"/>
                        </a:lnSpc>
                        <a:spcAft>
                          <a:spcPts val="200"/>
                        </a:spcAft>
                        <a:buFont typeface="Arial" panose="020B0604020202020204" pitchFamily="34" charset="0"/>
                        <a:buChar char="•"/>
                      </a:pPr>
                      <a:r>
                        <a:rPr lang="en-US" sz="1000" dirty="0" smtClean="0">
                          <a:latin typeface="Arial" panose="020B0604020202020204" pitchFamily="34" charset="0"/>
                          <a:cs typeface="Arial" panose="020B0604020202020204" pitchFamily="34" charset="0"/>
                        </a:rPr>
                        <a:t>Enhanced Roadside Assistance that extends assistance beyond New Vehicle Limited Warranty and Extended Service Plan</a:t>
                      </a:r>
                    </a:p>
                    <a:p>
                      <a:pPr marL="171450" indent="-171450">
                        <a:lnSpc>
                          <a:spcPct val="90000"/>
                        </a:lnSpc>
                        <a:spcAft>
                          <a:spcPts val="200"/>
                        </a:spcAft>
                        <a:buClr>
                          <a:srgbClr val="3333CC"/>
                        </a:buClr>
                        <a:buFont typeface="Arial" panose="020B0604020202020204" pitchFamily="34" charset="0"/>
                        <a:buChar char="•"/>
                      </a:pPr>
                      <a:r>
                        <a:rPr lang="en-US" sz="1000" dirty="0" smtClean="0">
                          <a:solidFill>
                            <a:srgbClr val="000000"/>
                          </a:solidFill>
                          <a:latin typeface="Arial" panose="020B0604020202020204" pitchFamily="34" charset="0"/>
                          <a:cs typeface="Arial" panose="020B0604020202020204" pitchFamily="34" charset="0"/>
                        </a:rPr>
                        <a:t>Electronic billing available via CD, FTP, or the QFC Website</a:t>
                      </a:r>
                    </a:p>
                    <a:p>
                      <a:pPr marL="171450" indent="-171450">
                        <a:lnSpc>
                          <a:spcPct val="90000"/>
                        </a:lnSpc>
                        <a:spcAft>
                          <a:spcPts val="200"/>
                        </a:spcAft>
                        <a:buFont typeface="Arial" panose="020B0604020202020204" pitchFamily="34" charset="0"/>
                        <a:buChar char="•"/>
                      </a:pPr>
                      <a:r>
                        <a:rPr lang="en-US" sz="1000" dirty="0" smtClean="0">
                          <a:latin typeface="Arial" panose="020B0604020202020204" pitchFamily="34" charset="0"/>
                          <a:cs typeface="Arial" panose="020B0604020202020204" pitchFamily="34" charset="0"/>
                        </a:rPr>
                        <a:t>A number of online services available through the dedicated</a:t>
                      </a:r>
                      <a:r>
                        <a:rPr lang="en-US" sz="1000" baseline="0" dirty="0" smtClean="0">
                          <a:latin typeface="Arial" panose="020B0604020202020204" pitchFamily="34" charset="0"/>
                          <a:cs typeface="Arial" panose="020B0604020202020204" pitchFamily="34" charset="0"/>
                        </a:rPr>
                        <a:t> QFC website </a:t>
                      </a:r>
                    </a:p>
                    <a:p>
                      <a:pPr marL="171450" indent="-171450">
                        <a:lnSpc>
                          <a:spcPct val="90000"/>
                        </a:lnSpc>
                        <a:spcAft>
                          <a:spcPts val="200"/>
                        </a:spcAft>
                        <a:buFont typeface="Arial" panose="020B0604020202020204" pitchFamily="34" charset="0"/>
                        <a:buChar char="•"/>
                      </a:pPr>
                      <a:r>
                        <a:rPr lang="en-US" sz="1000" baseline="0" dirty="0" smtClean="0">
                          <a:latin typeface="Arial" panose="020B0604020202020204" pitchFamily="34" charset="0"/>
                          <a:cs typeface="Arial" panose="020B0604020202020204" pitchFamily="34" charset="0"/>
                        </a:rPr>
                        <a:t>Coverage displayed on OASIS including fleet account contact information</a:t>
                      </a:r>
                    </a:p>
                    <a:p>
                      <a:pPr marL="171450" indent="-171450">
                        <a:lnSpc>
                          <a:spcPct val="90000"/>
                        </a:lnSpc>
                        <a:spcAft>
                          <a:spcPts val="200"/>
                        </a:spcAft>
                        <a:buFont typeface="Arial" panose="020B0604020202020204" pitchFamily="34" charset="0"/>
                        <a:buChar char="•"/>
                      </a:pPr>
                      <a:r>
                        <a:rPr lang="en-US" sz="1000" dirty="0" smtClean="0">
                          <a:latin typeface="Arial" panose="020B0604020202020204" pitchFamily="34" charset="0"/>
                          <a:cs typeface="Arial" panose="020B0604020202020204" pitchFamily="34" charset="0"/>
                        </a:rPr>
                        <a:t>Non-Ford vehicle eligibility – competitive make vehicles and trailers are eligible</a:t>
                      </a:r>
                    </a:p>
                    <a:p>
                      <a:pPr marL="171450" indent="-171450">
                        <a:lnSpc>
                          <a:spcPct val="90000"/>
                        </a:lnSpc>
                        <a:spcAft>
                          <a:spcPts val="200"/>
                        </a:spcAft>
                        <a:buFont typeface="Arial" panose="020B0604020202020204" pitchFamily="34" charset="0"/>
                        <a:buChar char="•"/>
                      </a:pPr>
                      <a:r>
                        <a:rPr lang="en-US" sz="1000" dirty="0" smtClean="0">
                          <a:latin typeface="Arial" panose="020B0604020202020204" pitchFamily="34" charset="0"/>
                          <a:cs typeface="Arial" panose="020B0604020202020204" pitchFamily="34" charset="0"/>
                        </a:rPr>
                        <a:t>Quality Fleet Care Parts Program (QFCP) for over the counter part purchases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1"/>
          </p:nvPr>
        </p:nvSpPr>
        <p:spPr/>
        <p:txBody>
          <a:bodyPr/>
          <a:lstStyle/>
          <a:p>
            <a:r>
              <a:rPr lang="en-US" smtClean="0"/>
              <a:t>Storyboard</a:t>
            </a:r>
            <a:endParaRPr lang="en-US"/>
          </a:p>
        </p:txBody>
      </p:sp>
    </p:spTree>
    <p:extLst>
      <p:ext uri="{BB962C8B-B14F-4D97-AF65-F5344CB8AC3E}">
        <p14:creationId xmlns:p14="http://schemas.microsoft.com/office/powerpoint/2010/main" val="2396823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1475" y="571500"/>
            <a:ext cx="3535363" cy="2651125"/>
          </a:xfrm>
        </p:spPr>
      </p:sp>
      <p:sp>
        <p:nvSpPr>
          <p:cNvPr id="5" name="Slide Number Placeholder 4"/>
          <p:cNvSpPr>
            <a:spLocks noGrp="1"/>
          </p:cNvSpPr>
          <p:nvPr>
            <p:ph type="sldNum" sz="quarter" idx="11"/>
          </p:nvPr>
        </p:nvSpPr>
        <p:spPr>
          <a:xfrm>
            <a:off x="6643460" y="8945678"/>
            <a:ext cx="341403" cy="336354"/>
          </a:xfrm>
        </p:spPr>
        <p:txBody>
          <a:bodyPr/>
          <a:lstStyle/>
          <a:p>
            <a:pPr>
              <a:defRPr/>
            </a:pPr>
            <a:fld id="{3EBFE28B-477A-4988-9AC9-435F2BF116B3}" type="slidenum">
              <a:rPr lang="en-US" smtClean="0"/>
              <a:pPr>
                <a:defRPr/>
              </a:pPr>
              <a:t>23</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940201238"/>
              </p:ext>
            </p:extLst>
          </p:nvPr>
        </p:nvGraphicFramePr>
        <p:xfrm>
          <a:off x="609483" y="3282473"/>
          <a:ext cx="5914274" cy="5887855"/>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2005</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Logo_BulletBuild_2c</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8195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Bullets build to align with VO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ESP logo  and QFC logo , both at top</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242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Bullets build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Click on direction</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Ford</a:t>
                      </a:r>
                      <a:r>
                        <a:rPr lang="en-US" sz="900" baseline="0" dirty="0" smtClean="0">
                          <a:latin typeface="Arial" pitchFamily="34" charset="0"/>
                          <a:cs typeface="Arial" pitchFamily="34" charset="0"/>
                        </a:rPr>
                        <a:t> Commercial Business Solutions is the strongest solution in the marketplace.  Competitors have significant disadvantages by comparison. They may say they offer a full maintenance solution, but unlike ESP, their plans are weak and</a:t>
                      </a:r>
                      <a:r>
                        <a:rPr lang="en-US" sz="900" dirty="0" smtClean="0">
                          <a:latin typeface="Arial" pitchFamily="34" charset="0"/>
                          <a:cs typeface="Arial" pitchFamily="34" charset="0"/>
                        </a:rPr>
                        <a:t>:</a:t>
                      </a:r>
                    </a:p>
                    <a:p>
                      <a:pPr marL="171450" lvl="0" indent="-171450">
                        <a:buFont typeface="Arial" pitchFamily="34" charset="0"/>
                        <a:buChar char="•"/>
                      </a:pPr>
                      <a:r>
                        <a:rPr lang="en-US" sz="900" dirty="0" smtClean="0">
                          <a:latin typeface="Arial" pitchFamily="34" charset="0"/>
                          <a:cs typeface="Arial" pitchFamily="34" charset="0"/>
                        </a:rPr>
                        <a:t>May not meet the customer’s usage requirements</a:t>
                      </a:r>
                    </a:p>
                    <a:p>
                      <a:pPr marL="171450" lvl="0" indent="-171450">
                        <a:buFont typeface="Arial" pitchFamily="34" charset="0"/>
                        <a:buChar char="•"/>
                      </a:pPr>
                      <a:r>
                        <a:rPr lang="en-US" sz="900" dirty="0" smtClean="0">
                          <a:latin typeface="Arial" pitchFamily="34" charset="0"/>
                          <a:cs typeface="Arial" pitchFamily="34" charset="0"/>
                        </a:rPr>
                        <a:t>May delay repairs to negotiate the cost of service</a:t>
                      </a:r>
                    </a:p>
                    <a:p>
                      <a:pPr marL="171450" lvl="0" indent="-171450">
                        <a:buFont typeface="Arial" pitchFamily="34" charset="0"/>
                        <a:buChar char="•"/>
                      </a:pPr>
                      <a:r>
                        <a:rPr lang="en-US" sz="900" dirty="0" smtClean="0">
                          <a:latin typeface="Arial" pitchFamily="34" charset="0"/>
                          <a:cs typeface="Arial" pitchFamily="34" charset="0"/>
                        </a:rPr>
                        <a:t>May</a:t>
                      </a:r>
                      <a:r>
                        <a:rPr lang="en-US" sz="900" baseline="0" dirty="0" smtClean="0">
                          <a:latin typeface="Arial" pitchFamily="34" charset="0"/>
                          <a:cs typeface="Arial" pitchFamily="34" charset="0"/>
                        </a:rPr>
                        <a:t> not ensure maintenance and repairs are performed by factory-trained technicians using genuine </a:t>
                      </a:r>
                      <a:r>
                        <a:rPr lang="en-US" sz="900" baseline="0" dirty="0" err="1" smtClean="0">
                          <a:latin typeface="Arial" pitchFamily="34" charset="0"/>
                          <a:cs typeface="Arial" pitchFamily="34" charset="0"/>
                        </a:rPr>
                        <a:t>OE</a:t>
                      </a:r>
                      <a:r>
                        <a:rPr lang="en-US" sz="900" baseline="0" dirty="0" smtClean="0">
                          <a:latin typeface="Arial" pitchFamily="34" charset="0"/>
                          <a:cs typeface="Arial" pitchFamily="34" charset="0"/>
                        </a:rPr>
                        <a:t> parts</a:t>
                      </a:r>
                      <a:endParaRPr lang="en-US" sz="900" dirty="0" smtClean="0">
                        <a:latin typeface="Arial" pitchFamily="34" charset="0"/>
                        <a:cs typeface="Arial" pitchFamily="34" charset="0"/>
                      </a:endParaRPr>
                    </a:p>
                    <a:p>
                      <a:pPr marL="171450" lvl="0" indent="-171450">
                        <a:buFont typeface="Arial" pitchFamily="34" charset="0"/>
                        <a:buChar char="•"/>
                      </a:pPr>
                      <a:r>
                        <a:rPr lang="en-US" sz="900" dirty="0" smtClean="0">
                          <a:latin typeface="Arial" pitchFamily="34" charset="0"/>
                          <a:cs typeface="Arial" pitchFamily="34" charset="0"/>
                        </a:rPr>
                        <a:t>May have wear</a:t>
                      </a:r>
                      <a:r>
                        <a:rPr lang="en-US" sz="900" baseline="0" dirty="0" smtClean="0">
                          <a:latin typeface="Arial" pitchFamily="34" charset="0"/>
                          <a:cs typeface="Arial" pitchFamily="34" charset="0"/>
                        </a:rPr>
                        <a:t> and tear exclusions, warranty limitations and ,</a:t>
                      </a:r>
                    </a:p>
                    <a:p>
                      <a:pPr marL="171450" lvl="0" indent="-171450">
                        <a:buFont typeface="Arial" pitchFamily="34" charset="0"/>
                        <a:buChar char="•"/>
                      </a:pPr>
                      <a:r>
                        <a:rPr lang="en-US" sz="900" baseline="0" dirty="0" smtClean="0">
                          <a:latin typeface="Arial" pitchFamily="34" charset="0"/>
                          <a:cs typeface="Arial" pitchFamily="34" charset="0"/>
                        </a:rPr>
                        <a:t>May not include rental car provisions</a:t>
                      </a:r>
                      <a:endParaRPr lang="en-US" sz="900" dirty="0" smtClean="0">
                        <a:latin typeface="Arial" pitchFamily="34" charset="0"/>
                        <a:cs typeface="Arial" pitchFamily="34" charset="0"/>
                      </a:endParaRPr>
                    </a:p>
                    <a:p>
                      <a:pPr marL="0" lvl="0" indent="0">
                        <a:buFont typeface="Arial" pitchFamily="34" charset="0"/>
                        <a:buNone/>
                      </a:pPr>
                      <a:endParaRPr lang="en-US" sz="900" dirty="0" smtClean="0">
                        <a:latin typeface="Arial" pitchFamily="34" charset="0"/>
                        <a:cs typeface="Arial" pitchFamily="34" charset="0"/>
                      </a:endParaRPr>
                    </a:p>
                    <a:p>
                      <a:pPr marL="0" lvl="0" indent="0">
                        <a:buFont typeface="Arial" pitchFamily="34" charset="0"/>
                        <a:buNone/>
                      </a:pPr>
                      <a:endParaRPr lang="en-US" sz="900" dirty="0" smtClean="0">
                        <a:latin typeface="Arial" pitchFamily="34" charset="0"/>
                        <a:cs typeface="Arial" pitchFamily="34" charset="0"/>
                      </a:endParaRPr>
                    </a:p>
                    <a:p>
                      <a:pPr marL="0" indent="0">
                        <a:lnSpc>
                          <a:spcPct val="90000"/>
                        </a:lnSpc>
                        <a:spcAft>
                          <a:spcPts val="200"/>
                        </a:spcAft>
                        <a:buFont typeface="Arial" panose="020B0604020202020204" pitchFamily="34" charset="0"/>
                        <a:buNone/>
                      </a:pPr>
                      <a:r>
                        <a:rPr lang="en-US" sz="900" dirty="0" smtClean="0">
                          <a:latin typeface="Arial" pitchFamily="34" charset="0"/>
                          <a:cs typeface="Arial" pitchFamily="34" charset="0"/>
                        </a:rPr>
                        <a:t>Competitive</a:t>
                      </a:r>
                      <a:r>
                        <a:rPr lang="en-US" sz="900" baseline="0" dirty="0" smtClean="0">
                          <a:latin typeface="Arial" panose="020B0604020202020204" pitchFamily="34" charset="0"/>
                          <a:cs typeface="Arial" panose="020B0604020202020204" pitchFamily="34" charset="0"/>
                        </a:rPr>
                        <a:t> plans can’t come close to Quality Fleet Care. They have significant weaknesses that you’ll want to detail for your customers. Specifically:</a:t>
                      </a:r>
                    </a:p>
                    <a:p>
                      <a:pPr marL="171450" indent="-171450">
                        <a:lnSpc>
                          <a:spcPct val="90000"/>
                        </a:lnSpc>
                        <a:spcAft>
                          <a:spcPts val="200"/>
                        </a:spcAft>
                        <a:buFont typeface="Arial" panose="020B0604020202020204" pitchFamily="34" charset="0"/>
                        <a:buChar char="•"/>
                      </a:pPr>
                      <a:r>
                        <a:rPr lang="en-US" sz="900" baseline="0" dirty="0" smtClean="0">
                          <a:latin typeface="Arial" panose="020B0604020202020204" pitchFamily="34" charset="0"/>
                          <a:cs typeface="Arial" panose="020B0604020202020204" pitchFamily="34" charset="0"/>
                        </a:rPr>
                        <a:t>They may have maintenance limitations and </a:t>
                      </a:r>
                    </a:p>
                    <a:p>
                      <a:pPr marL="171450" indent="-171450">
                        <a:lnSpc>
                          <a:spcPct val="90000"/>
                        </a:lnSpc>
                        <a:spcAft>
                          <a:spcPts val="200"/>
                        </a:spcAft>
                        <a:buFont typeface="Arial" panose="020B0604020202020204" pitchFamily="34" charset="0"/>
                        <a:buChar char="•"/>
                      </a:pPr>
                      <a:r>
                        <a:rPr lang="en-US" sz="900" baseline="0" dirty="0" smtClean="0">
                          <a:latin typeface="Arial" panose="020B0604020202020204" pitchFamily="34" charset="0"/>
                          <a:cs typeface="Arial" panose="020B0604020202020204" pitchFamily="34" charset="0"/>
                        </a:rPr>
                        <a:t>Limitations on non-covered purchases and services </a:t>
                      </a:r>
                    </a:p>
                    <a:p>
                      <a:pPr marL="171450" indent="-171450">
                        <a:lnSpc>
                          <a:spcPct val="90000"/>
                        </a:lnSpc>
                        <a:spcAft>
                          <a:spcPts val="200"/>
                        </a:spcAft>
                        <a:buFont typeface="Arial" panose="020B0604020202020204" pitchFamily="34" charset="0"/>
                        <a:buChar char="•"/>
                      </a:pPr>
                      <a:r>
                        <a:rPr lang="en-US" sz="900" baseline="0" dirty="0" smtClean="0">
                          <a:latin typeface="Arial" panose="020B0604020202020204" pitchFamily="34" charset="0"/>
                          <a:cs typeface="Arial" panose="020B0604020202020204" pitchFamily="34" charset="0"/>
                        </a:rPr>
                        <a:t>They may not cover mixed fleets</a:t>
                      </a:r>
                    </a:p>
                    <a:p>
                      <a:pPr marL="171450" indent="-171450">
                        <a:lnSpc>
                          <a:spcPct val="90000"/>
                        </a:lnSpc>
                        <a:spcAft>
                          <a:spcPts val="200"/>
                        </a:spcAft>
                        <a:buFont typeface="Arial" panose="020B0604020202020204" pitchFamily="34" charset="0"/>
                        <a:buChar char="•"/>
                      </a:pPr>
                      <a:r>
                        <a:rPr lang="en-US" sz="900" baseline="0" dirty="0" smtClean="0">
                          <a:latin typeface="Arial" panose="020B0604020202020204" pitchFamily="34" charset="0"/>
                          <a:cs typeface="Arial" panose="020B0604020202020204" pitchFamily="34" charset="0"/>
                        </a:rPr>
                        <a:t>They may not offer spending controls, and </a:t>
                      </a:r>
                    </a:p>
                    <a:p>
                      <a:pPr marL="171450" indent="-171450">
                        <a:lnSpc>
                          <a:spcPct val="90000"/>
                        </a:lnSpc>
                        <a:spcAft>
                          <a:spcPts val="200"/>
                        </a:spcAft>
                        <a:buFont typeface="Arial" panose="020B0604020202020204" pitchFamily="34" charset="0"/>
                        <a:buChar char="•"/>
                      </a:pPr>
                      <a:r>
                        <a:rPr lang="en-US" sz="900" baseline="0" dirty="0" smtClean="0">
                          <a:latin typeface="Arial" panose="020B0604020202020204" pitchFamily="34" charset="0"/>
                          <a:cs typeface="Arial" panose="020B0604020202020204" pitchFamily="34" charset="0"/>
                        </a:rPr>
                        <a:t>They may not offer online fleet service management </a:t>
                      </a:r>
                    </a:p>
                    <a:p>
                      <a:pPr marL="0" lvl="0" indent="0">
                        <a:buFont typeface="Arial" pitchFamily="34" charset="0"/>
                        <a:buNone/>
                      </a:pPr>
                      <a:endParaRPr lang="en-US" sz="900" dirty="0" smtClean="0">
                        <a:latin typeface="Arial" pitchFamily="34" charset="0"/>
                        <a:cs typeface="Arial" pitchFamily="34" charset="0"/>
                      </a:endParaRPr>
                    </a:p>
                    <a:p>
                      <a:pPr marL="0" lvl="0" indent="0">
                        <a:buFont typeface="Arial" pitchFamily="34" charset="0"/>
                        <a:buNone/>
                      </a:pPr>
                      <a:endParaRPr lang="en-US" sz="900" dirty="0" smtClean="0">
                        <a:latin typeface="Arial" pitchFamily="34" charset="0"/>
                        <a:cs typeface="Arial" pitchFamily="34" charset="0"/>
                      </a:endParaRPr>
                    </a:p>
                    <a:p>
                      <a:pPr marL="0" marR="0" indent="0" algn="l" defTabSz="914400" rtl="0" eaLnBrk="1" fontAlgn="base" latinLnBrk="0" hangingPunct="1">
                        <a:lnSpc>
                          <a:spcPct val="100000"/>
                        </a:lnSpc>
                        <a:spcBef>
                          <a:spcPts val="300"/>
                        </a:spcBef>
                        <a:spcAft>
                          <a:spcPct val="0"/>
                        </a:spcAft>
                        <a:buClrTx/>
                        <a:buSzTx/>
                        <a:buFont typeface="Arial" pitchFamily="34" charset="0"/>
                        <a:buNone/>
                        <a:tabLst/>
                        <a:defRPr/>
                      </a:pPr>
                      <a:r>
                        <a:rPr lang="en-US" sz="900" dirty="0" smtClean="0">
                          <a:latin typeface="Arial" pitchFamily="34" charset="0"/>
                          <a:cs typeface="Arial" pitchFamily="34" charset="0"/>
                        </a:rPr>
                        <a:t>Clearly, Ford Commercial Business Solutions is the strongest</a:t>
                      </a:r>
                      <a:r>
                        <a:rPr lang="en-US" sz="900" baseline="0" dirty="0" smtClean="0">
                          <a:latin typeface="Arial" pitchFamily="34" charset="0"/>
                          <a:cs typeface="Arial" pitchFamily="34" charset="0"/>
                        </a:rPr>
                        <a:t> solution available! </a:t>
                      </a:r>
                      <a:endParaRPr lang="en-US" sz="900" dirty="0" smtClean="0">
                        <a:latin typeface="Arial" pitchFamily="34" charset="0"/>
                        <a:cs typeface="Arial" pitchFamily="34" charset="0"/>
                      </a:endParaRPr>
                    </a:p>
                    <a:p>
                      <a:pPr marL="0" indent="0">
                        <a:spcBef>
                          <a:spcPts val="300"/>
                        </a:spcBef>
                        <a:buFont typeface="Arial" pitchFamily="34" charset="0"/>
                        <a:buNone/>
                      </a:pPr>
                      <a:r>
                        <a:rPr lang="en-US" sz="900" dirty="0" smtClean="0">
                          <a:latin typeface="Arial" pitchFamily="34" charset="0"/>
                          <a:cs typeface="Arial" pitchFamily="34" charset="0"/>
                        </a:rPr>
                        <a:t>The reality is, your customers are looking for one-stop shopping to manage their vehicles. If you don’t offer it, they’ll go elsewhere.  </a:t>
                      </a:r>
                      <a:endParaRPr lang="en-US" sz="600" dirty="0" smtClean="0">
                        <a:latin typeface="Arial" pitchFamily="34" charset="0"/>
                        <a:cs typeface="Arial" pitchFamily="34" charset="0"/>
                      </a:endParaRPr>
                    </a:p>
                    <a:p>
                      <a:pPr marL="0" indent="0">
                        <a:spcBef>
                          <a:spcPts val="0"/>
                        </a:spcBef>
                        <a:buFont typeface="Arial" pitchFamily="34" charset="0"/>
                        <a:buNone/>
                      </a:pPr>
                      <a:endParaRPr lang="en-US" sz="900" baseline="0" dirty="0" smtClean="0">
                        <a:latin typeface="Arial" pitchFamily="34" charset="0"/>
                        <a:cs typeface="Arial" pitchFamily="34"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a:defRPr/>
            </a:pPr>
            <a:r>
              <a:rPr lang="en-US"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24</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531676294"/>
              </p:ext>
            </p:extLst>
          </p:nvPr>
        </p:nvGraphicFramePr>
        <p:xfrm>
          <a:off x="609483" y="3586240"/>
          <a:ext cx="5914274" cy="5439193"/>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FF0000"/>
                          </a:solidFill>
                          <a:effectLst/>
                          <a:latin typeface="Arial" charset="0"/>
                        </a:rPr>
                        <a:t>2005  ALTERNATE SLIDE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err="1" smtClean="0">
                          <a:ln>
                            <a:noFill/>
                          </a:ln>
                          <a:solidFill>
                            <a:schemeClr val="tx1"/>
                          </a:solidFill>
                          <a:effectLst/>
                          <a:latin typeface="Arial" charset="0"/>
                        </a:rPr>
                        <a:t>Logo_BulletBuild</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652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rgbClr val="FF0000"/>
                          </a:solidFill>
                          <a:effectLst/>
                          <a:latin typeface="Arial" charset="0"/>
                        </a:rPr>
                        <a:t>On-screen verbiage builds to match vo.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rgbClr val="FF0000"/>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FF0000"/>
                          </a:solidFill>
                          <a:effectLst/>
                          <a:latin typeface="Arial" charset="0"/>
                        </a:rPr>
                        <a:t>CSP LOGO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208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solidFill>
                            <a:srgbClr val="FF0000"/>
                          </a:solidFill>
                          <a:effectLst/>
                          <a:latin typeface="Arial" panose="020B0604020202020204" pitchFamily="34" charset="0"/>
                          <a:cs typeface="Arial" panose="020B0604020202020204" pitchFamily="34" charset="0"/>
                        </a:rPr>
                        <a:t>CSP is a comprehensive fleet management program available exclusively on Ford Credit financed or leased vehicles. It  assists with all aspects of commercial vehicle ownership</a:t>
                      </a:r>
                      <a:r>
                        <a:rPr lang="en-US" sz="1000" baseline="0" dirty="0" smtClean="0">
                          <a:solidFill>
                            <a:srgbClr val="FF0000"/>
                          </a:solidFill>
                          <a:effectLst/>
                          <a:latin typeface="Arial" panose="020B0604020202020204" pitchFamily="34" charset="0"/>
                          <a:cs typeface="Arial" panose="020B0604020202020204" pitchFamily="34" charset="0"/>
                        </a:rPr>
                        <a:t> such as</a:t>
                      </a:r>
                      <a:r>
                        <a:rPr lang="en-US" sz="1000" dirty="0" smtClean="0">
                          <a:solidFill>
                            <a:srgbClr val="FF0000"/>
                          </a:solidFill>
                          <a:effectLst/>
                          <a:latin typeface="Arial" panose="020B0604020202020204" pitchFamily="34" charset="0"/>
                          <a:cs typeface="Arial" panose="020B0604020202020204" pitchFamily="34" charset="0"/>
                        </a:rPr>
                        <a:t> service, maintenance, administration</a:t>
                      </a:r>
                      <a:r>
                        <a:rPr lang="en-US" sz="1000" baseline="0" dirty="0" smtClean="0">
                          <a:solidFill>
                            <a:srgbClr val="FF0000"/>
                          </a:solidFill>
                          <a:effectLst/>
                          <a:latin typeface="Arial" panose="020B0604020202020204" pitchFamily="34" charset="0"/>
                          <a:cs typeface="Arial" panose="020B0604020202020204" pitchFamily="34" charset="0"/>
                        </a:rPr>
                        <a:t> and </a:t>
                      </a:r>
                      <a:r>
                        <a:rPr lang="en-US" sz="1000" dirty="0" smtClean="0">
                          <a:solidFill>
                            <a:srgbClr val="FF0000"/>
                          </a:solidFill>
                          <a:effectLst/>
                          <a:latin typeface="Arial" panose="020B0604020202020204" pitchFamily="34" charset="0"/>
                          <a:cs typeface="Arial" panose="020B0604020202020204" pitchFamily="34" charset="0"/>
                        </a:rPr>
                        <a:t>management to help you reduce vehicle downtime.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sng"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You may be asking, “Why not just sell Commercial Service Plus? What’s the difference?” In some cases, Commercial Service Plus may be a more appropriate choice for a commercial customer. For example, if your customer absolutely wants to be able to give his or her drivers a fuel card, CSP is the way to go. If your customer wants automatic license renewal or accident management and subrogation services and your dealership does not offer them, then CSP would be a good choice.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To learn more about how CSP compares to ESP and QFC, refer to the Commercial Service Programs Overview course number 3474W mentioned earlier.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rgbClr val="FF0000"/>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667955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25</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456770798"/>
              </p:ext>
            </p:extLst>
          </p:nvPr>
        </p:nvGraphicFramePr>
        <p:xfrm>
          <a:off x="609483" y="3365158"/>
          <a:ext cx="5914274" cy="3110456"/>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2006A</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Image_Clickthrough</a:t>
                      </a:r>
                      <a:endParaRPr kumimoji="0" lang="en-US" sz="9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26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Graphics appear individually as each option is named. Learner clicks on each graphic to display bulleted text and bullets sync with </a:t>
                      </a:r>
                      <a:r>
                        <a:rPr kumimoji="0" lang="en-US" sz="800" b="0" i="0" u="none" strike="noStrike" cap="none" normalizeH="0" baseline="0" dirty="0" err="1" smtClean="0">
                          <a:ln>
                            <a:noFill/>
                          </a:ln>
                          <a:solidFill>
                            <a:schemeClr val="tx1"/>
                          </a:solidFill>
                          <a:effectLst/>
                          <a:latin typeface="Arial" charset="0"/>
                        </a:rPr>
                        <a:t>vo</a:t>
                      </a: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3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2006B, 2006C, 2006D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338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kumimoji="0" lang="en-US" sz="900" b="0" i="0" u="none" strike="noStrike" cap="none" normalizeH="0" baseline="0" dirty="0" smtClean="0">
                          <a:ln>
                            <a:noFill/>
                          </a:ln>
                          <a:solidFill>
                            <a:schemeClr val="tx1"/>
                          </a:solidFill>
                          <a:effectLst/>
                          <a:latin typeface="Arial" charset="0"/>
                        </a:rPr>
                        <a:t>To complete our comprehensive fleet service management solution for commercial customers, we partner with Ford Credit. Ford Credit offers commercial customers three financing options, all of which allow them to roll in the total cost of  ESP and </a:t>
                      </a:r>
                      <a:r>
                        <a:rPr kumimoji="0" lang="en-US" sz="900" b="0" i="0" u="none" strike="noStrike" cap="none" normalizeH="0" baseline="0" dirty="0" err="1" smtClean="0">
                          <a:ln>
                            <a:noFill/>
                          </a:ln>
                          <a:solidFill>
                            <a:schemeClr val="tx1"/>
                          </a:solidFill>
                          <a:effectLst/>
                          <a:latin typeface="Arial" charset="0"/>
                        </a:rPr>
                        <a:t>QFC</a:t>
                      </a:r>
                      <a:r>
                        <a:rPr kumimoji="0" lang="en-US" sz="900" b="0" i="0" u="none" strike="noStrike" cap="none" normalizeH="0" baseline="0" dirty="0" smtClean="0">
                          <a:ln>
                            <a:noFill/>
                          </a:ln>
                          <a:solidFill>
                            <a:schemeClr val="tx1"/>
                          </a:solidFill>
                          <a:effectLst/>
                          <a:latin typeface="Arial" charset="0"/>
                        </a:rPr>
                        <a:t>: </a:t>
                      </a:r>
                    </a:p>
                    <a:p>
                      <a:r>
                        <a:rPr kumimoji="0" lang="en-US" sz="900" b="0" i="0" u="none" strike="noStrike" cap="none" normalizeH="0" baseline="0" dirty="0" smtClean="0">
                          <a:ln>
                            <a:noFill/>
                          </a:ln>
                          <a:solidFill>
                            <a:schemeClr val="tx1"/>
                          </a:solidFill>
                          <a:effectLst/>
                          <a:latin typeface="Arial" charset="0"/>
                        </a:rPr>
                        <a:t>Commercial Lease, </a:t>
                      </a:r>
                    </a:p>
                    <a:p>
                      <a:r>
                        <a:rPr kumimoji="0" lang="en-US" sz="900" b="0" i="0" u="none" strike="noStrike" cap="none" normalizeH="0" baseline="0" dirty="0" smtClean="0">
                          <a:ln>
                            <a:noFill/>
                          </a:ln>
                          <a:solidFill>
                            <a:schemeClr val="tx1"/>
                          </a:solidFill>
                          <a:effectLst/>
                          <a:latin typeface="Arial" charset="0"/>
                        </a:rPr>
                        <a:t>Commercial Lines of Credit, and </a:t>
                      </a:r>
                    </a:p>
                    <a:p>
                      <a:r>
                        <a:rPr kumimoji="0" lang="en-US" sz="900" b="0" i="0" u="none" strike="noStrike" cap="none" normalizeH="0" baseline="0" dirty="0" smtClean="0">
                          <a:ln>
                            <a:noFill/>
                          </a:ln>
                          <a:solidFill>
                            <a:schemeClr val="tx1"/>
                          </a:solidFill>
                          <a:effectLst/>
                          <a:latin typeface="Arial" charset="0"/>
                        </a:rPr>
                        <a:t>Commercial Retail Financing. </a:t>
                      </a:r>
                    </a:p>
                    <a:p>
                      <a:endParaRPr kumimoji="0" lang="en-US" sz="900" b="0" i="0" u="none" strike="noStrike" cap="none" normalizeH="0" baseline="0" dirty="0" smtClean="0">
                        <a:ln>
                          <a:noFill/>
                        </a:ln>
                        <a:solidFill>
                          <a:schemeClr val="tx1"/>
                        </a:solidFill>
                        <a:effectLst/>
                        <a:latin typeface="Arial" charset="0"/>
                      </a:endParaRPr>
                    </a:p>
                    <a:p>
                      <a:r>
                        <a:rPr kumimoji="0" lang="en-US" sz="900" b="0" i="0" u="none" strike="noStrike" cap="none" normalizeH="0" baseline="0" dirty="0" smtClean="0">
                          <a:ln>
                            <a:noFill/>
                          </a:ln>
                          <a:solidFill>
                            <a:schemeClr val="tx1"/>
                          </a:solidFill>
                          <a:effectLst/>
                          <a:latin typeface="Arial" charset="0"/>
                        </a:rPr>
                        <a:t>Click on each image to learn more about these options.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26</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559019667"/>
              </p:ext>
            </p:extLst>
          </p:nvPr>
        </p:nvGraphicFramePr>
        <p:xfrm>
          <a:off x="609483" y="3365158"/>
          <a:ext cx="5914274" cy="3110456"/>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2006B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Image_Clickthrough</a:t>
                      </a:r>
                      <a:endParaRPr kumimoji="0" lang="en-US" sz="9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26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Graphics appear individually as each option is named. Learner clicks on each graphic to display bulleted text and bullets sync with </a:t>
                      </a:r>
                      <a:r>
                        <a:rPr kumimoji="0" lang="en-US" sz="800" b="0" i="0" u="none" strike="noStrike" cap="none" normalizeH="0" baseline="0" dirty="0" err="1" smtClean="0">
                          <a:ln>
                            <a:noFill/>
                          </a:ln>
                          <a:solidFill>
                            <a:schemeClr val="tx1"/>
                          </a:solidFill>
                          <a:effectLst/>
                          <a:latin typeface="Arial" charset="0"/>
                        </a:rPr>
                        <a:t>vo</a:t>
                      </a: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3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2006B, 2006C, 2006D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338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Commercial Lease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err="1" smtClean="0">
                          <a:ln>
                            <a:noFill/>
                          </a:ln>
                          <a:solidFill>
                            <a:schemeClr val="tx1"/>
                          </a:solidFill>
                          <a:effectLst/>
                          <a:latin typeface="Arial" charset="0"/>
                        </a:rPr>
                        <a:t>CommerciaLease</a:t>
                      </a:r>
                      <a:r>
                        <a:rPr kumimoji="0" lang="en-US" sz="900" b="0" i="0" u="none" strike="noStrike" cap="none" normalizeH="0" baseline="0" dirty="0" smtClean="0">
                          <a:ln>
                            <a:noFill/>
                          </a:ln>
                          <a:solidFill>
                            <a:schemeClr val="tx1"/>
                          </a:solidFill>
                          <a:effectLst/>
                          <a:latin typeface="Arial" charset="0"/>
                        </a:rPr>
                        <a:t> – or TRAC Lease – is a </a:t>
                      </a:r>
                      <a:r>
                        <a:rPr kumimoji="0" lang="en-US" sz="900" b="0" i="0" u="none" strike="noStrike" cap="none" normalizeH="0" baseline="0" dirty="0" smtClean="0">
                          <a:ln>
                            <a:noFill/>
                          </a:ln>
                          <a:solidFill>
                            <a:schemeClr val="tx1"/>
                          </a:solidFill>
                          <a:effectLst/>
                          <a:latin typeface="Arial" pitchFamily="34" charset="0"/>
                          <a:cs typeface="Arial" pitchFamily="34" charset="0"/>
                        </a:rPr>
                        <a:t>c</a:t>
                      </a:r>
                      <a:r>
                        <a:rPr lang="en-US" sz="900" dirty="0" smtClean="0">
                          <a:latin typeface="Arial" pitchFamily="34" charset="0"/>
                          <a:cs typeface="Arial" pitchFamily="34" charset="0"/>
                        </a:rPr>
                        <a:t>ustomizable open-ended lease that can be tailored to meet</a:t>
                      </a:r>
                      <a:r>
                        <a:rPr lang="en-US" sz="900" baseline="0" dirty="0" smtClean="0">
                          <a:latin typeface="Arial" pitchFamily="34" charset="0"/>
                          <a:cs typeface="Arial" pitchFamily="34" charset="0"/>
                        </a:rPr>
                        <a:t> customers’ unique business needs. There are several benefits for your customers, including improved cash flow with payments that are usually lower than traditional financing, no mileage restrictions, and no wear and use lease-end restrictions.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27</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814796227"/>
              </p:ext>
            </p:extLst>
          </p:nvPr>
        </p:nvGraphicFramePr>
        <p:xfrm>
          <a:off x="609483" y="3365158"/>
          <a:ext cx="5914274" cy="3110456"/>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2006C</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Image_Clickthrough</a:t>
                      </a:r>
                      <a:endParaRPr kumimoji="0" lang="en-US" sz="9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26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Graphics appear individually as each option is named. Learner clicks on each graphic to display bulleted text and bullets sync with </a:t>
                      </a:r>
                      <a:r>
                        <a:rPr kumimoji="0" lang="en-US" sz="800" b="0" i="0" u="none" strike="noStrike" cap="none" normalizeH="0" baseline="0" dirty="0" err="1" smtClean="0">
                          <a:ln>
                            <a:noFill/>
                          </a:ln>
                          <a:solidFill>
                            <a:schemeClr val="tx1"/>
                          </a:solidFill>
                          <a:effectLst/>
                          <a:latin typeface="Arial" charset="0"/>
                        </a:rPr>
                        <a:t>vo</a:t>
                      </a: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3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2006B, 2006C, 2006D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338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Commercial Lines of Credit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900" dirty="0" smtClean="0">
                          <a:latin typeface="Arial" pitchFamily="34" charset="0"/>
                          <a:cs typeface="Arial" pitchFamily="34" charset="0"/>
                        </a:rPr>
                        <a:t>Commercial Lines of Credit helps</a:t>
                      </a:r>
                      <a:r>
                        <a:rPr lang="en-US" sz="900" baseline="0" dirty="0" smtClean="0">
                          <a:latin typeface="Arial" pitchFamily="34" charset="0"/>
                          <a:cs typeface="Arial" pitchFamily="34" charset="0"/>
                        </a:rPr>
                        <a:t> commercial customers – whether leasing or buying - get the credit they need when they need it to acquire commercial vehicles faster, easier, and with less hassle. There are no enrollment or maintenance fees, and it frees up capital for other business needs.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28</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556570442"/>
              </p:ext>
            </p:extLst>
          </p:nvPr>
        </p:nvGraphicFramePr>
        <p:xfrm>
          <a:off x="609483" y="3365158"/>
          <a:ext cx="5914274" cy="3110456"/>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2006D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Image_clickthrough</a:t>
                      </a:r>
                      <a:endParaRPr kumimoji="0" lang="en-US" sz="9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26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Graphics appear individually as each option is named. Learner clicks on each graphic to display bulleted text and bullets sync with </a:t>
                      </a:r>
                      <a:r>
                        <a:rPr kumimoji="0" lang="en-US" sz="800" b="0" i="0" u="none" strike="noStrike" cap="none" normalizeH="0" baseline="0" dirty="0" err="1" smtClean="0">
                          <a:ln>
                            <a:noFill/>
                          </a:ln>
                          <a:solidFill>
                            <a:schemeClr val="tx1"/>
                          </a:solidFill>
                          <a:effectLst/>
                          <a:latin typeface="Arial" charset="0"/>
                        </a:rPr>
                        <a:t>vo</a:t>
                      </a: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3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2006B, 2006C, 2006D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338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Commercial Retail Financing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800" baseline="0" dirty="0" smtClean="0">
                          <a:latin typeface="Arial" pitchFamily="34" charset="0"/>
                          <a:cs typeface="Arial" pitchFamily="34" charset="0"/>
                        </a:rPr>
                        <a:t>The Commercial Retail Financing option offers commercial customers competitive rates with flexible terms and no hidden fees or GVW restrictions.</a:t>
                      </a:r>
                    </a:p>
                    <a:p>
                      <a:endParaRPr lang="en-US" sz="800" baseline="0" dirty="0" smtClean="0">
                        <a:latin typeface="Arial" pitchFamily="34" charset="0"/>
                        <a:cs typeface="Arial" pitchFamily="34" charset="0"/>
                      </a:endParaRPr>
                    </a:p>
                    <a:p>
                      <a:r>
                        <a:rPr lang="en-US" sz="800" baseline="0" dirty="0" smtClean="0">
                          <a:latin typeface="Arial" pitchFamily="34" charset="0"/>
                          <a:cs typeface="Arial" pitchFamily="34" charset="0"/>
                        </a:rPr>
                        <a:t>Refer to the Job Aid you downloaded at the start of the course for the Ford Credit website where you can find more information on all of these products. </a:t>
                      </a:r>
                    </a:p>
                    <a:p>
                      <a:endParaRPr lang="en-US" sz="800" dirty="0"/>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29</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80661006"/>
              </p:ext>
            </p:extLst>
          </p:nvPr>
        </p:nvGraphicFramePr>
        <p:xfrm>
          <a:off x="609483" y="3365158"/>
          <a:ext cx="5914274" cy="3919158"/>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2006E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Image_Clickthrough</a:t>
                      </a:r>
                      <a:endParaRPr kumimoji="0" lang="en-US" sz="9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26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Lee’s Lesson icon slides in from right at end of vo; learner clicks, video plays as an overlay (VIDEO IS REQUIRED TO VIEW)</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3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Lee’s Lesson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2006B, 2006C, 2006D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87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900" baseline="0" dirty="0" smtClean="0">
                          <a:latin typeface="Arial" pitchFamily="34" charset="0"/>
                          <a:cs typeface="Arial" pitchFamily="34" charset="0"/>
                        </a:rPr>
                        <a:t>For dealers, these financing products complete a solution that offers strong competitive advantages over fleet service management companies. They also provide you with an additional source for service revenue .</a:t>
                      </a:r>
                      <a:endParaRPr kumimoji="0" lang="en-US" sz="9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3389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Lee’s Lesson icon</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sz="9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9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900" baseline="0" dirty="0" smtClean="0">
                          <a:latin typeface="Arial" pitchFamily="34" charset="0"/>
                          <a:cs typeface="Arial" pitchFamily="34" charset="0"/>
                        </a:rPr>
                        <a:t>How do you know which option is best for which customer?</a:t>
                      </a:r>
                      <a:r>
                        <a:rPr kumimoji="0" lang="en-US" sz="900" b="0" i="0" u="none" strike="noStrike" cap="none" normalizeH="0" baseline="0" dirty="0" smtClean="0">
                          <a:ln>
                            <a:noFill/>
                          </a:ln>
                          <a:solidFill>
                            <a:schemeClr val="tx1"/>
                          </a:solidFill>
                          <a:effectLst/>
                          <a:latin typeface="Arial" charset="0"/>
                        </a:rPr>
                        <a:t> Ford Credit Commercial Brand Director, Lee  </a:t>
                      </a:r>
                      <a:r>
                        <a:rPr kumimoji="0" lang="en-US" sz="900" b="1" i="0" u="none" strike="noStrike" cap="none" normalizeH="0" baseline="0" dirty="0" smtClean="0">
                          <a:ln>
                            <a:noFill/>
                          </a:ln>
                          <a:solidFill>
                            <a:schemeClr val="tx1"/>
                          </a:solidFill>
                          <a:effectLst/>
                          <a:latin typeface="Arial" charset="0"/>
                        </a:rPr>
                        <a:t>Gross, </a:t>
                      </a:r>
                      <a:r>
                        <a:rPr kumimoji="0" lang="en-US" sz="900" b="0" i="0" u="none" strike="noStrike" cap="none" normalizeH="0" baseline="0" dirty="0" smtClean="0">
                          <a:ln>
                            <a:noFill/>
                          </a:ln>
                          <a:solidFill>
                            <a:schemeClr val="tx1"/>
                          </a:solidFill>
                          <a:effectLst/>
                          <a:latin typeface="Arial" charset="0"/>
                        </a:rPr>
                        <a:t>offers advice on characteristics of customers best suited to </a:t>
                      </a:r>
                      <a:r>
                        <a:rPr kumimoji="0" lang="en-US" sz="900" b="0" i="0" u="none" strike="noStrike" cap="none" normalizeH="0" baseline="0" dirty="0" err="1" smtClean="0">
                          <a:ln>
                            <a:noFill/>
                          </a:ln>
                          <a:solidFill>
                            <a:schemeClr val="tx1"/>
                          </a:solidFill>
                          <a:effectLst/>
                          <a:latin typeface="Arial" charset="0"/>
                        </a:rPr>
                        <a:t>CommerciaLease</a:t>
                      </a:r>
                      <a:r>
                        <a:rPr kumimoji="0" lang="en-US" sz="900" b="0" i="0" u="none" strike="noStrike" cap="none" normalizeH="0" baseline="0" dirty="0" smtClean="0">
                          <a:ln>
                            <a:noFill/>
                          </a:ln>
                          <a:solidFill>
                            <a:schemeClr val="tx1"/>
                          </a:solidFill>
                          <a:effectLst/>
                          <a:latin typeface="Arial" charset="0"/>
                        </a:rPr>
                        <a:t>, Commercial Lines of Credit and Commercial Retail Financing. </a:t>
                      </a:r>
                      <a:endParaRPr lang="en-US" sz="9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9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900" baseline="0" dirty="0" smtClean="0">
                        <a:solidFill>
                          <a:srgbClr val="FF0000"/>
                        </a:solidFill>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900" baseline="0" dirty="0" smtClean="0">
                          <a:solidFill>
                            <a:srgbClr val="FF0000"/>
                          </a:solidFill>
                          <a:latin typeface="Arial" pitchFamily="34" charset="0"/>
                          <a:cs typeface="Arial" pitchFamily="34" charset="0"/>
                        </a:rPr>
                        <a:t>Click on the  Lee’s Lesson icon to hear his advice. </a:t>
                      </a:r>
                      <a:endParaRPr lang="en-US" sz="900" dirty="0" smtClean="0">
                        <a:solidFill>
                          <a:srgbClr val="FF0000"/>
                        </a:solidFill>
                        <a:latin typeface="Arial" pitchFamily="34" charset="0"/>
                        <a:cs typeface="Arial" pitchFamily="34"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5667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588636066"/>
              </p:ext>
            </p:extLst>
          </p:nvPr>
        </p:nvGraphicFramePr>
        <p:xfrm>
          <a:off x="609483" y="3900565"/>
          <a:ext cx="5914274" cy="3846915"/>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002B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Resources Overlay</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Overlay appears when user clicks on resources icon at bottom. User clicks on the pdf for download.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Job Aid PDF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84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000" b="0" i="0" u="none" strike="noStrike" cap="none" normalizeH="0" baseline="0" dirty="0" smtClean="0">
                          <a:ln>
                            <a:noFill/>
                          </a:ln>
                          <a:solidFill>
                            <a:schemeClr val="tx1"/>
                          </a:solidFill>
                          <a:effectLst/>
                          <a:latin typeface="Arial" charset="0"/>
                        </a:rPr>
                        <a:t>After you’ve downloaded the job aid, click “next” to get started…</a:t>
                      </a:r>
                    </a:p>
                    <a:p>
                      <a:pPr marL="0" marR="0" lvl="0" indent="0" algn="l" defTabSz="914400" rtl="0" eaLnBrk="1" fontAlgn="base" latinLnBrk="0" hangingPunct="1">
                        <a:lnSpc>
                          <a:spcPct val="100000"/>
                        </a:lnSpc>
                        <a:spcBef>
                          <a:spcPct val="0"/>
                        </a:spcBef>
                        <a:spcAft>
                          <a:spcPts val="60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30</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508484344"/>
              </p:ext>
            </p:extLst>
          </p:nvPr>
        </p:nvGraphicFramePr>
        <p:xfrm>
          <a:off x="609483" y="3900566"/>
          <a:ext cx="5914274" cy="2392309"/>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2006F</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Video Player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Lee video #3 plays as an overlay with an “x” in the upper right corner</a:t>
                      </a:r>
                    </a:p>
                  </a:txBody>
                  <a:tcPr marL="90887" marR="90887" marT="45533" marB="455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0887" marR="90887" marT="45533" marB="455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0887" marR="90887" marT="45533" marB="455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652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Notes on Lee’s video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A Commercial Lease is best suited to what sort of customers?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Commercial Lines of Credit work best for what sort of customers?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And what sort of  customers will benefit from Commercial Retail Financing?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FF0000"/>
                          </a:solidFill>
                          <a:effectLst/>
                          <a:latin typeface="Arial" charset="0"/>
                        </a:rPr>
                        <a:t>ADDITIONAL INFO NEEDED TO COMPLETE BULLETS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712578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31</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545374137"/>
              </p:ext>
            </p:extLst>
          </p:nvPr>
        </p:nvGraphicFramePr>
        <p:xfrm>
          <a:off x="609483" y="3441616"/>
          <a:ext cx="5914274" cy="5764934"/>
        </p:xfrm>
        <a:graphic>
          <a:graphicData uri="http://schemas.openxmlformats.org/drawingml/2006/table">
            <a:tbl>
              <a:tblPr/>
              <a:tblGrid>
                <a:gridCol w="1459366"/>
                <a:gridCol w="4454908"/>
              </a:tblGrid>
              <a:tr h="2453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2007</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3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Checklist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Works similar to </a:t>
                      </a:r>
                      <a:r>
                        <a:rPr kumimoji="0" lang="en-US" sz="1000" b="0" i="0" u="none" strike="noStrike" cap="none" normalizeH="0" baseline="0" dirty="0" err="1" smtClean="0">
                          <a:ln>
                            <a:noFill/>
                          </a:ln>
                          <a:solidFill>
                            <a:schemeClr val="tx1"/>
                          </a:solidFill>
                          <a:effectLst/>
                          <a:latin typeface="Arial" charset="0"/>
                        </a:rPr>
                        <a:t>BulletBuild</a:t>
                      </a:r>
                      <a:r>
                        <a:rPr kumimoji="0" lang="en-US" sz="1000" b="0" i="0" u="none" strike="noStrike" cap="none" normalizeH="0" baseline="0" dirty="0" smtClean="0">
                          <a:ln>
                            <a:noFill/>
                          </a:ln>
                          <a:solidFill>
                            <a:schemeClr val="tx1"/>
                          </a:solidFill>
                          <a:effectLst/>
                          <a:latin typeface="Arial" charset="0"/>
                        </a:rPr>
                        <a:t>. Each item aligns with VO, and then checkmark appears to left.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3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24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One stop shopping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Account manager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Reduced costs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Monitor with invoice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Reduce service variability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Can compete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 you’ve seen, each product in the Ford Commercial Business Solution delivers benefits to your customers. Taken all together, you have a package that is a strong competitor to fleet service management companies and one that you should offer to </a:t>
                      </a:r>
                      <a:r>
                        <a:rPr kumimoji="0" lang="en-US" sz="1000" b="0" i="1" u="none" strike="noStrike" cap="none" normalizeH="0" baseline="0" dirty="0" smtClean="0">
                          <a:ln>
                            <a:noFill/>
                          </a:ln>
                          <a:solidFill>
                            <a:schemeClr val="tx1"/>
                          </a:solidFill>
                          <a:effectLst/>
                          <a:latin typeface="Arial" charset="0"/>
                        </a:rPr>
                        <a:t>every one </a:t>
                      </a:r>
                      <a:r>
                        <a:rPr kumimoji="0" lang="en-US" sz="1000" b="0" i="0" u="none" strike="noStrike" cap="none" normalizeH="0" baseline="0" dirty="0" smtClean="0">
                          <a:ln>
                            <a:noFill/>
                          </a:ln>
                          <a:solidFill>
                            <a:schemeClr val="tx1"/>
                          </a:solidFill>
                          <a:effectLst/>
                          <a:latin typeface="Arial" charset="0"/>
                        </a:rPr>
                        <a:t>of your commercial customers.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YOU hold the key to overcoming the competition and growing your commercial business. </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00" b="0" i="1" u="none" strike="noStrike" cap="none" normalizeH="0" baseline="0" dirty="0" smtClean="0">
                          <a:ln>
                            <a:noFill/>
                          </a:ln>
                          <a:solidFill>
                            <a:schemeClr val="tx1"/>
                          </a:solidFill>
                          <a:effectLst/>
                          <a:latin typeface="Arial" charset="0"/>
                        </a:rPr>
                        <a:t>You</a:t>
                      </a:r>
                      <a:r>
                        <a:rPr kumimoji="0" lang="en-US" sz="1000" b="0" i="0" u="none" strike="noStrike" cap="none" normalizeH="0" baseline="0" dirty="0" smtClean="0">
                          <a:ln>
                            <a:noFill/>
                          </a:ln>
                          <a:solidFill>
                            <a:schemeClr val="tx1"/>
                          </a:solidFill>
                          <a:effectLst/>
                          <a:latin typeface="Arial" charset="0"/>
                        </a:rPr>
                        <a:t> can provide a comprehensive, customizable transportation solution with one-stop shopping</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00" b="0" i="1" u="none" strike="noStrike" cap="none" normalizeH="0" baseline="0" dirty="0" smtClean="0">
                          <a:ln>
                            <a:noFill/>
                          </a:ln>
                          <a:solidFill>
                            <a:schemeClr val="tx1"/>
                          </a:solidFill>
                          <a:effectLst/>
                          <a:latin typeface="Arial" charset="0"/>
                        </a:rPr>
                        <a:t>You</a:t>
                      </a:r>
                      <a:r>
                        <a:rPr kumimoji="0" lang="en-US" sz="1000" b="0" i="0" u="none" strike="noStrike" cap="none" normalizeH="0" baseline="0" dirty="0" smtClean="0">
                          <a:ln>
                            <a:noFill/>
                          </a:ln>
                          <a:solidFill>
                            <a:schemeClr val="tx1"/>
                          </a:solidFill>
                          <a:effectLst/>
                          <a:latin typeface="Arial" charset="0"/>
                        </a:rPr>
                        <a:t> are your customers’ dedicated account manager; the one who works with them to create the best solution for their business needs</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00" b="0" i="1" u="none" strike="noStrike" cap="none" normalizeH="0" baseline="0" dirty="0" smtClean="0">
                          <a:ln>
                            <a:noFill/>
                          </a:ln>
                          <a:solidFill>
                            <a:schemeClr val="tx1"/>
                          </a:solidFill>
                          <a:effectLst/>
                          <a:latin typeface="Arial" charset="0"/>
                        </a:rPr>
                        <a:t>You</a:t>
                      </a:r>
                      <a:r>
                        <a:rPr kumimoji="0" lang="en-US" sz="1000" b="0" i="0" u="none" strike="noStrike" cap="none" normalizeH="0" baseline="0" dirty="0" smtClean="0">
                          <a:ln>
                            <a:noFill/>
                          </a:ln>
                          <a:solidFill>
                            <a:schemeClr val="tx1"/>
                          </a:solidFill>
                          <a:effectLst/>
                          <a:latin typeface="Arial" charset="0"/>
                        </a:rPr>
                        <a:t> can help customers reduce their overall vehicle life-cycle costs with ESP, QFC, and finance options that lock in vehicle maintenance expenses in current day dollars and lower lease payments, if applicable</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00" b="0" i="1" u="none" strike="noStrike" cap="none" normalizeH="0" baseline="0" dirty="0" smtClean="0">
                          <a:ln>
                            <a:noFill/>
                          </a:ln>
                          <a:solidFill>
                            <a:schemeClr val="tx1"/>
                          </a:solidFill>
                          <a:effectLst/>
                          <a:latin typeface="Arial" charset="0"/>
                        </a:rPr>
                        <a:t>You</a:t>
                      </a:r>
                      <a:r>
                        <a:rPr kumimoji="0" lang="en-US" sz="1000" b="0" i="0" u="none" strike="noStrike" cap="none" normalizeH="0" baseline="0" dirty="0" smtClean="0">
                          <a:ln>
                            <a:noFill/>
                          </a:ln>
                          <a:solidFill>
                            <a:schemeClr val="tx1"/>
                          </a:solidFill>
                          <a:effectLst/>
                          <a:latin typeface="Arial" charset="0"/>
                        </a:rPr>
                        <a:t> can help improve your customers’ operational efficiencies with online billing and fleet service management</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00" b="0" i="1" u="none" strike="noStrike" cap="none" normalizeH="0" baseline="0" dirty="0" smtClean="0">
                          <a:ln>
                            <a:noFill/>
                          </a:ln>
                          <a:solidFill>
                            <a:schemeClr val="tx1"/>
                          </a:solidFill>
                          <a:effectLst/>
                          <a:latin typeface="Arial" charset="0"/>
                        </a:rPr>
                        <a:t>You</a:t>
                      </a:r>
                      <a:r>
                        <a:rPr kumimoji="0" lang="en-US" sz="1000" b="0" i="0" u="none" strike="noStrike" cap="none" normalizeH="0" baseline="0" dirty="0" smtClean="0">
                          <a:ln>
                            <a:noFill/>
                          </a:ln>
                          <a:solidFill>
                            <a:schemeClr val="tx1"/>
                          </a:solidFill>
                          <a:effectLst/>
                          <a:latin typeface="Arial" charset="0"/>
                        </a:rPr>
                        <a:t> have an integrated approach that covers sales </a:t>
                      </a:r>
                      <a:r>
                        <a:rPr kumimoji="0" lang="en-US" sz="1000" b="0" i="1" u="none" strike="noStrike" cap="none" normalizeH="0" baseline="0" dirty="0" smtClean="0">
                          <a:ln>
                            <a:noFill/>
                          </a:ln>
                          <a:solidFill>
                            <a:schemeClr val="tx1"/>
                          </a:solidFill>
                          <a:effectLst/>
                          <a:latin typeface="Arial" charset="0"/>
                        </a:rPr>
                        <a:t>and</a:t>
                      </a:r>
                      <a:r>
                        <a:rPr kumimoji="0" lang="en-US" sz="1000" b="0" i="0" u="none" strike="noStrike" cap="none" normalizeH="0" baseline="0" dirty="0" smtClean="0">
                          <a:ln>
                            <a:noFill/>
                          </a:ln>
                          <a:solidFill>
                            <a:schemeClr val="tx1"/>
                          </a:solidFill>
                          <a:effectLst/>
                          <a:latin typeface="Arial" charset="0"/>
                        </a:rPr>
                        <a:t> service for the life of the vehicle</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00" b="0" i="1" u="none" strike="noStrike" cap="none" normalizeH="0" baseline="0" dirty="0" smtClean="0">
                          <a:ln>
                            <a:noFill/>
                          </a:ln>
                          <a:solidFill>
                            <a:schemeClr val="tx1"/>
                          </a:solidFill>
                          <a:effectLst/>
                          <a:latin typeface="Arial" charset="0"/>
                        </a:rPr>
                        <a:t>You</a:t>
                      </a:r>
                      <a:r>
                        <a:rPr kumimoji="0" lang="en-US" sz="1000" b="0" i="0" u="none" strike="noStrike" cap="none" normalizeH="0" baseline="0" dirty="0" smtClean="0">
                          <a:ln>
                            <a:noFill/>
                          </a:ln>
                          <a:solidFill>
                            <a:schemeClr val="tx1"/>
                          </a:solidFill>
                          <a:effectLst/>
                          <a:latin typeface="Arial" charset="0"/>
                        </a:rPr>
                        <a:t> can reduce service variability and expenses for your customers</a:t>
                      </a: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sz="1000" b="0" i="0" u="none" strike="noStrike" cap="none" normalizeH="0" baseline="0" dirty="0" smtClean="0">
                          <a:ln>
                            <a:noFill/>
                          </a:ln>
                          <a:solidFill>
                            <a:schemeClr val="tx1"/>
                          </a:solidFill>
                          <a:effectLst/>
                          <a:latin typeface="Arial" charset="0"/>
                        </a:rPr>
                        <a:t>In short, you </a:t>
                      </a:r>
                      <a:r>
                        <a:rPr kumimoji="0" lang="en-US" sz="1000" b="0" i="1" u="none" strike="noStrike" cap="none" normalizeH="0" baseline="0" dirty="0" smtClean="0">
                          <a:ln>
                            <a:noFill/>
                          </a:ln>
                          <a:solidFill>
                            <a:schemeClr val="tx1"/>
                          </a:solidFill>
                          <a:effectLst/>
                          <a:latin typeface="Arial" charset="0"/>
                        </a:rPr>
                        <a:t>can</a:t>
                      </a:r>
                      <a:r>
                        <a:rPr kumimoji="0" lang="en-US" sz="1000" b="0" i="0" u="none" strike="noStrike" cap="none" normalizeH="0" baseline="0" dirty="0" smtClean="0">
                          <a:ln>
                            <a:noFill/>
                          </a:ln>
                          <a:solidFill>
                            <a:schemeClr val="tx1"/>
                          </a:solidFill>
                          <a:effectLst/>
                          <a:latin typeface="Arial" charset="0"/>
                        </a:rPr>
                        <a:t> compete with companies that offer fleet management services and increase your commercial sales.</a:t>
                      </a: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32</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570920066"/>
              </p:ext>
            </p:extLst>
          </p:nvPr>
        </p:nvGraphicFramePr>
        <p:xfrm>
          <a:off x="609483" y="3368410"/>
          <a:ext cx="5914274" cy="5371751"/>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2008</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Activity_MultipleChoice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652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Multiple choice question with multiple correct answers.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Correct answers shown with green check mark when learner clicks Submit button; feedback vo starts when all check marks display.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When vo feedback finishes, user clicks “next” to continue.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SUBMIT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55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Correct Feedback</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Read the question and select your responses. Then click Submit to see how you did.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sng" strike="noStrike" cap="none" normalizeH="0" baseline="0" dirty="0" smtClean="0">
                          <a:ln>
                            <a:noFill/>
                          </a:ln>
                          <a:solidFill>
                            <a:schemeClr val="tx1"/>
                          </a:solidFill>
                          <a:effectLst/>
                          <a:latin typeface="Arial" charset="0"/>
                        </a:rPr>
                        <a:t>Feedback:</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Good work! Those are all features of Ford Commercial Business Solutions that  competitors may not offer  or may charge extra for them.</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Click “Next” to continue.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010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Incorrect Feedback</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That is incorrect.  The checked items indicate  features of Ford Commercial Business Solutions that competitors may not offer or may charge extra for them.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Your Job Aid contains a complete competitive comparison chart that details how Ford Commercial Business Solutions provides valuable attributes versus competitors. You can also find the chart at the ESP tab on </a:t>
                      </a:r>
                      <a:r>
                        <a:rPr kumimoji="0" lang="en-US" sz="1000" b="0" i="0" u="none" strike="noStrike" cap="none" normalizeH="0" baseline="0" dirty="0" err="1" smtClean="0">
                          <a:ln>
                            <a:noFill/>
                          </a:ln>
                          <a:solidFill>
                            <a:schemeClr val="tx1"/>
                          </a:solidFill>
                          <a:effectLst/>
                          <a:latin typeface="Arial" charset="0"/>
                        </a:rPr>
                        <a:t>FMCDealer</a:t>
                      </a:r>
                      <a:r>
                        <a:rPr kumimoji="0" lang="en-US" sz="1000" b="0" i="0" u="none" strike="noStrike" cap="none" normalizeH="0" baseline="0" dirty="0" smtClean="0">
                          <a:ln>
                            <a:noFill/>
                          </a:ln>
                          <a:solidFill>
                            <a:schemeClr val="tx1"/>
                          </a:solidFill>
                          <a:effectLst/>
                          <a:latin typeface="Arial" charset="0"/>
                        </a:rPr>
                        <a:t>-dot-com.</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Click “Next” to continue.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33</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622536308"/>
              </p:ext>
            </p:extLst>
          </p:nvPr>
        </p:nvGraphicFramePr>
        <p:xfrm>
          <a:off x="609483" y="3368410"/>
          <a:ext cx="5914274" cy="5559910"/>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2009</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Activity_DragDrop</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652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Drag and drop. User clicks on the fact and drags it to the appropriate product. An incorrect choice will NOT stick and the statement “That is incorrect, try again.” appears.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The correct placement is shown on  the slide. Set-up the page so that the statements are scrambled and the user needs to drag them to the correct location.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Once all statements are placed correctly, the correct feedback audio begins. User gets 2 tries to get it correct, and then correct placement is shown.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rgbClr val="FF0000"/>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2006B, 2006C, 2006D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55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Correct Feedback</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Ford Credit offers commercial customers three financing options which roll in the total cost of ESP and QFC. Drag  a statement to the correct financing option for that statement.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sng" strike="noStrike" cap="none" normalizeH="0" baseline="0" dirty="0" smtClean="0">
                          <a:ln>
                            <a:noFill/>
                          </a:ln>
                          <a:solidFill>
                            <a:schemeClr val="tx1"/>
                          </a:solidFill>
                          <a:effectLst/>
                          <a:latin typeface="Arial" charset="0"/>
                        </a:rPr>
                        <a:t>Feedback: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Great job!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010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Incorrect Feedback</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That is incorrect. Please try again.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34</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986681329"/>
              </p:ext>
            </p:extLst>
          </p:nvPr>
        </p:nvGraphicFramePr>
        <p:xfrm>
          <a:off x="609483" y="3900565"/>
          <a:ext cx="5914274" cy="1636766"/>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3000</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Transition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In this module, you’ll follow a sales process with a customer to develop Ford Commercial Business Solutions.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4025" y="774700"/>
            <a:ext cx="3659188" cy="2744788"/>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35</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809921824"/>
              </p:ext>
            </p:extLst>
          </p:nvPr>
        </p:nvGraphicFramePr>
        <p:xfrm>
          <a:off x="609483" y="3900566"/>
          <a:ext cx="5914274" cy="3805926"/>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3001</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Map</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Each step is highlighted as it is mentioned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 last line of VO, Step 1 is in color and other steps are grayed out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Solution-based Selling graphic (revised)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1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There are a number of similar processes successful salespeople use to close a sale. You probably have one of your own. In this module, you will use what we call a Solution-based Selling Approach to develop a Ford Commercial Business Solution proposal.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The steps in the process are:</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kumimoji="0" lang="en-US" sz="1000" b="0" i="0" u="none" strike="noStrike" cap="none" normalizeH="0" baseline="0" dirty="0" smtClean="0">
                          <a:ln>
                            <a:noFill/>
                          </a:ln>
                          <a:solidFill>
                            <a:schemeClr val="tx1"/>
                          </a:solidFill>
                          <a:effectLst/>
                          <a:latin typeface="Arial" charset="0"/>
                        </a:rPr>
                        <a:t>Qualify the customer</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kumimoji="0" lang="en-US" sz="1000" b="0" i="0" u="none" strike="noStrike" cap="none" normalizeH="0" baseline="0" dirty="0" smtClean="0">
                          <a:ln>
                            <a:noFill/>
                          </a:ln>
                          <a:solidFill>
                            <a:schemeClr val="tx1"/>
                          </a:solidFill>
                          <a:effectLst/>
                          <a:latin typeface="Arial" charset="0"/>
                        </a:rPr>
                        <a:t>Prepare for the sales call</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kumimoji="0" lang="en-US" sz="1000" b="0" i="0" u="none" strike="noStrike" cap="none" normalizeH="0" baseline="0" dirty="0" smtClean="0">
                          <a:ln>
                            <a:noFill/>
                          </a:ln>
                          <a:solidFill>
                            <a:schemeClr val="tx1"/>
                          </a:solidFill>
                          <a:effectLst/>
                          <a:latin typeface="Arial" charset="0"/>
                        </a:rPr>
                        <a:t>Present the proposal</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kumimoji="0" lang="en-US" sz="1000" b="0" i="0" u="none" strike="noStrike" cap="none" normalizeH="0" baseline="0" dirty="0" smtClean="0">
                          <a:ln>
                            <a:noFill/>
                          </a:ln>
                          <a:solidFill>
                            <a:schemeClr val="tx1"/>
                          </a:solidFill>
                          <a:effectLst/>
                          <a:latin typeface="Arial" charset="0"/>
                        </a:rPr>
                        <a:t>Close the sale, and </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kumimoji="0" lang="en-US" sz="1000" b="0" i="0" u="none" strike="noStrike" cap="none" normalizeH="0" baseline="0" dirty="0" smtClean="0">
                          <a:ln>
                            <a:noFill/>
                          </a:ln>
                          <a:solidFill>
                            <a:schemeClr val="tx1"/>
                          </a:solidFill>
                          <a:effectLst/>
                          <a:latin typeface="Arial" charset="0"/>
                        </a:rPr>
                        <a:t>Maintain the relationship</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mj-lt"/>
                        <a:buNone/>
                        <a:tabLst/>
                      </a:pPr>
                      <a:r>
                        <a:rPr kumimoji="0" lang="en-US" sz="1000" b="0" i="0" u="none" strike="noStrike" cap="none" normalizeH="0" baseline="0" dirty="0" smtClean="0">
                          <a:ln>
                            <a:noFill/>
                          </a:ln>
                          <a:solidFill>
                            <a:schemeClr val="tx1"/>
                          </a:solidFill>
                          <a:effectLst/>
                          <a:latin typeface="Arial" charset="0"/>
                        </a:rPr>
                        <a:t>Click on Step One: Qualifying the Customer to  begin this process with Michelle, a Commercial Account Manager.</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4438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36</a:t>
            </a:fld>
            <a:endParaRPr lang="en-US" dirty="0"/>
          </a:p>
        </p:txBody>
      </p:sp>
      <p:graphicFrame>
        <p:nvGraphicFramePr>
          <p:cNvPr id="7" name="Group 28"/>
          <p:cNvGraphicFramePr>
            <a:graphicFrameLocks noGrp="1"/>
          </p:cNvGraphicFramePr>
          <p:nvPr>
            <p:extLst>
              <p:ext uri="{D42A27DB-BD31-4B8C-83A1-F6EECF244321}">
                <p14:modId xmlns:p14="http://schemas.microsoft.com/office/powerpoint/2010/main" val="717329389"/>
              </p:ext>
            </p:extLst>
          </p:nvPr>
        </p:nvGraphicFramePr>
        <p:xfrm>
          <a:off x="609483" y="3593922"/>
          <a:ext cx="5914274" cy="4104229"/>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3002</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Text_Image_Right</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2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Sales process Step One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611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Michelle recognizes the importance of presenting Ford Commercial Business Solutions to every one of her customers. She sees how the commercial business is changing and has already lost a couple of customers to fleet service management companies. So, she’s motivated to stay ahead of the competition.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She knows she needs to start by understanding a customer’s current situation and his or her wants and needs, so she makes an initial contact with each customer to conduct an assessment.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2944218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37</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000302420"/>
              </p:ext>
            </p:extLst>
          </p:nvPr>
        </p:nvGraphicFramePr>
        <p:xfrm>
          <a:off x="609483" y="3405920"/>
          <a:ext cx="5914274" cy="5735539"/>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3003</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Image_Clickthrough</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Text and form appear on landing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Each section is highlighted after previous VO is complete. VO will play when section is selected.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3003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Sales process Step One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6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To assess her customers, you and Michelle will use  the Customer Interview form. It’s a form that allows you to fill in the information at your computer and it will help you identify a customer’s wants, needs, and concerns.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Click on each highlighted section of the form to see what information she will gather.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455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Total fleet size/Vehicle types/number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You and Michelle will ask about the total size of the fleet and the individual vehicles that make up the fleet, including whether or not they’re Ford or competitive makes and type of engine and fuel</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Finance or CommerciaLease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You need to know how the customer wants to finance his or her vehicles going forward and the customer’s credit rating.</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How do you manage your fleet?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You’ll want to know how the fleet is currently managed – by the fleet manager or a fleet service management company</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Vehicle maintenance area</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The vehicle maintenance area yields more key information for you and Michelle. It includes questions about schedules, frequency of service, who performs maintenance and repairs, cost-per-mile, and more.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70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Rest of form</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You’ll  also learn how the company disposes of vehicles, any service related issues, component wear-out, and other fleet issues.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3888" y="522288"/>
            <a:ext cx="3203575" cy="24018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38</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046547773"/>
              </p:ext>
            </p:extLst>
          </p:nvPr>
        </p:nvGraphicFramePr>
        <p:xfrm>
          <a:off x="609483" y="3073020"/>
          <a:ext cx="5914274" cy="6163938"/>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3004</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59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err="1" smtClean="0">
                          <a:ln>
                            <a:noFill/>
                          </a:ln>
                          <a:solidFill>
                            <a:schemeClr val="tx1"/>
                          </a:solidFill>
                          <a:effectLst/>
                          <a:latin typeface="Arial" charset="0"/>
                        </a:rPr>
                        <a:t>Image_Clickthrough</a:t>
                      </a: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83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Text and form appear on landing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Each section is highlighted after previous VO is complete. VO will play when section is selected.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59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9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3004</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Sales process Step One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574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Total fleet size field</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So,  in qualifying the customer you learn a great deal of valuable information: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The customer is the Fleet Manager of ABC Plumbing and Heating, a large, local plumbing and H-VAC company. The company has a staff of 20 plumbers and H-VAC technicians and five salespeople. Its fleet includes 23 upfitted vans and 6 cars. The cars are leased and three of them are near lease-end.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8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Finance or CommerciaLease field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FIN code field</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So, the Fleet Manager is interested in a CommerciaLease to replace the cars.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He currently does not have a Ford Identification Number.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574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Vehicle detail fields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Vehicle locations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All of the fleet vehicles are gas engines. Sixteen of the vans are Ford vehicles, seven are competitive makes.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The cars are a mix of Ford and competitive models and are assigned to the salespeople based on their preference. Three of the trucks and one of the cars are kept as backups.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9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How do you manage/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Preventive </a:t>
                      </a:r>
                      <a:r>
                        <a:rPr kumimoji="0" lang="en-US" sz="800" b="0" i="0" u="none" strike="noStrike" cap="none" normalizeH="0" baseline="0" dirty="0" err="1" smtClean="0">
                          <a:ln>
                            <a:noFill/>
                          </a:ln>
                          <a:solidFill>
                            <a:schemeClr val="tx1"/>
                          </a:solidFill>
                          <a:effectLst/>
                          <a:latin typeface="Arial" charset="0"/>
                        </a:rPr>
                        <a:t>Maint</a:t>
                      </a:r>
                      <a:r>
                        <a:rPr kumimoji="0" lang="en-US" sz="800" b="0" i="0" u="none" strike="noStrike" cap="none" normalizeH="0" baseline="0" dirty="0" smtClean="0">
                          <a:ln>
                            <a:noFill/>
                          </a:ln>
                          <a:solidFill>
                            <a:schemeClr val="tx1"/>
                          </a:solidFill>
                          <a:effectLst/>
                          <a:latin typeface="Arial" charset="0"/>
                        </a:rPr>
                        <a:t> </a:t>
                      </a:r>
                      <a:r>
                        <a:rPr kumimoji="0" lang="en-US" sz="800" b="0" i="0" u="none" strike="noStrike" cap="none" normalizeH="0" baseline="0" dirty="0" err="1" smtClean="0">
                          <a:ln>
                            <a:noFill/>
                          </a:ln>
                          <a:solidFill>
                            <a:schemeClr val="tx1"/>
                          </a:solidFill>
                          <a:effectLst/>
                          <a:latin typeface="Arial" charset="0"/>
                        </a:rPr>
                        <a:t>sked</a:t>
                      </a: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sz="800" b="0" i="0" u="none" strike="noStrike" cap="none" normalizeH="0" baseline="0" dirty="0" smtClean="0">
                          <a:ln>
                            <a:noFill/>
                          </a:ln>
                          <a:solidFill>
                            <a:schemeClr val="tx1"/>
                          </a:solidFill>
                          <a:effectLst/>
                          <a:latin typeface="Arial" charset="0"/>
                        </a:rPr>
                        <a:t>The fleet manager handles all aspects of the fleet and follows his own Preventative Maintenance schedule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17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Frequency of service/ Do you find …/Who performs </a:t>
                      </a:r>
                      <a:r>
                        <a:rPr kumimoji="0" lang="en-US" sz="800" b="0" i="0" u="none" strike="noStrike" cap="none" normalizeH="0" baseline="0" dirty="0" err="1" smtClean="0">
                          <a:ln>
                            <a:noFill/>
                          </a:ln>
                          <a:solidFill>
                            <a:schemeClr val="tx1"/>
                          </a:solidFill>
                          <a:effectLst/>
                          <a:latin typeface="Arial" charset="0"/>
                        </a:rPr>
                        <a:t>maint</a:t>
                      </a:r>
                      <a:r>
                        <a:rPr kumimoji="0" lang="en-US" sz="8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Who performs repairs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Warranty</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Maintenance is performed every 5-thousand miles by chain shops at various locations. The Fleet Manager acknowledges that service costs can vary.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Repairs are done at a nearby independent shop.</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8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Forecast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How do you dispose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Components wear out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Expenses for preventative maintenance run the fleet about 9-and-a-half cents per mile.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Trucks are traded in after 5 years and an average 22-thousand miles per year.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The customer complains that tire rod ends tend to wear out prematurely.</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77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Units in transit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Driver safety concerns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The trucks do move from job to job, and the salespeople are allowed to take their company cars home.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The customer does want to make sure his employees feel safe in their vehicles.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This completed form  with all of this information is included in the Job Aid you downloaded at the beginning of this course. Use it as a reference as we progress through this module.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39</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53638746"/>
              </p:ext>
            </p:extLst>
          </p:nvPr>
        </p:nvGraphicFramePr>
        <p:xfrm>
          <a:off x="609483" y="3900565"/>
          <a:ext cx="5914274" cy="376782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3005A</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Text_Image_Left</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icon pops up at vo direction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When learner clicks on </a:t>
                      </a: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icon, video player appears to play </a:t>
                      </a:r>
                      <a:r>
                        <a:rPr kumimoji="0" lang="en-US" sz="1000" b="0" i="0" u="none" strike="noStrike" cap="none" normalizeH="0" baseline="0" dirty="0" err="1" smtClean="0">
                          <a:ln>
                            <a:noFill/>
                          </a:ln>
                          <a:solidFill>
                            <a:schemeClr val="tx1"/>
                          </a:solidFill>
                          <a:effectLst/>
                          <a:latin typeface="Arial" charset="0"/>
                        </a:rPr>
                        <a:t>Wiegand</a:t>
                      </a:r>
                      <a:r>
                        <a:rPr kumimoji="0" lang="en-US" sz="1000" b="0" i="0" u="none" strike="noStrike" cap="none" normalizeH="0" baseline="0" dirty="0" smtClean="0">
                          <a:ln>
                            <a:noFill/>
                          </a:ln>
                          <a:solidFill>
                            <a:schemeClr val="tx1"/>
                          </a:solidFill>
                          <a:effectLst/>
                          <a:latin typeface="Arial" charset="0"/>
                        </a:rPr>
                        <a:t> video #4 as an overlay  (VIDEO IS REQUIRED TO VIEW)</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rPr>
                        <a:t>Wiegand’s </a:t>
                      </a:r>
                      <a:r>
                        <a:rPr kumimoji="0" lang="en-US" sz="1000" b="0" i="0" u="none" strike="noStrike" cap="none" normalizeH="0" baseline="0" dirty="0" smtClean="0">
                          <a:ln>
                            <a:noFill/>
                          </a:ln>
                          <a:solidFill>
                            <a:schemeClr val="tx1"/>
                          </a:solidFill>
                          <a:effectLst/>
                          <a:latin typeface="Arial" charset="0"/>
                        </a:rPr>
                        <a:t>Wisdom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3005A1, 3005A2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Sales process Step One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513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With the information you and Michelle have gathered from the customer interview, you begin to work some numbers to create a value proposition that demonstrates the benefits of purchasing ESP </a:t>
                      </a:r>
                      <a:r>
                        <a:rPr kumimoji="0" lang="en-US" sz="1000" b="0" i="0" u="none" strike="noStrike" cap="none" normalizeH="0" baseline="0" dirty="0" err="1" smtClean="0">
                          <a:ln>
                            <a:noFill/>
                          </a:ln>
                          <a:solidFill>
                            <a:schemeClr val="tx1"/>
                          </a:solidFill>
                          <a:effectLst/>
                          <a:latin typeface="Arial" charset="0"/>
                        </a:rPr>
                        <a:t>PremiumCARE</a:t>
                      </a:r>
                      <a:r>
                        <a:rPr kumimoji="0" lang="en-US" sz="1000" b="0" i="0" u="none" strike="noStrike" cap="none" normalizeH="0" baseline="0" dirty="0" smtClean="0">
                          <a:ln>
                            <a:noFill/>
                          </a:ln>
                          <a:solidFill>
                            <a:schemeClr val="tx1"/>
                          </a:solidFill>
                          <a:effectLst/>
                          <a:latin typeface="Arial" charset="0"/>
                        </a:rPr>
                        <a:t> and Premium Maintenance as part of a total life-cycle solution. You and Michelle use the Commercial Cost-Per-Mile Value Builder Quick Quote Tool to calculate how much per mile the contract adds to the transaction and how much it saves the customer.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At the end of this module, you’ll learn where you can quickly and easily  access  and download this tool.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Click on the </a:t>
                      </a: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icon for a demonstration of how to use this tool.</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4286045692"/>
              </p:ext>
            </p:extLst>
          </p:nvPr>
        </p:nvGraphicFramePr>
        <p:xfrm>
          <a:off x="516349" y="3909032"/>
          <a:ext cx="6129984" cy="3300162"/>
        </p:xfrm>
        <a:graphic>
          <a:graphicData uri="http://schemas.openxmlformats.org/drawingml/2006/table">
            <a:tbl>
              <a:tblPr/>
              <a:tblGrid>
                <a:gridCol w="1422517"/>
                <a:gridCol w="4707467"/>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003A</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SyncedAnimation</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Image fades on screen. Left talk “bubble” slides on from left to align with VO. Right talk “bubble” slides in from right to align with VO. All three items fade off screen as next image fades on screen.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003A</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652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sng" strike="noStrike" cap="none" normalizeH="0" baseline="0" dirty="0" smtClean="0">
                          <a:ln>
                            <a:noFill/>
                          </a:ln>
                          <a:solidFill>
                            <a:schemeClr val="tx1"/>
                          </a:solidFill>
                          <a:effectLst/>
                          <a:latin typeface="Arial" charset="0"/>
                        </a:rPr>
                        <a:t>Narrator:</a:t>
                      </a: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solidFill>
                            <a:schemeClr val="tx1"/>
                          </a:solidFill>
                          <a:latin typeface="Arial" pitchFamily="34" charset="0"/>
                          <a:cs typeface="Arial" pitchFamily="34" charset="0"/>
                        </a:rPr>
                        <a:t>Are</a:t>
                      </a:r>
                      <a:r>
                        <a:rPr lang="en-US" sz="1000" baseline="0" dirty="0" smtClean="0">
                          <a:solidFill>
                            <a:schemeClr val="tx1"/>
                          </a:solidFill>
                          <a:latin typeface="Arial" pitchFamily="34" charset="0"/>
                          <a:cs typeface="Arial" pitchFamily="34" charset="0"/>
                        </a:rPr>
                        <a:t> you losing commercial business to competitors like this?</a:t>
                      </a:r>
                      <a:endParaRPr kumimoji="0" lang="en-US" sz="1000" b="0" i="0" u="sng"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sng"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sng" strike="noStrike" cap="none" normalizeH="0" baseline="0" dirty="0" smtClean="0">
                          <a:ln>
                            <a:noFill/>
                          </a:ln>
                          <a:solidFill>
                            <a:schemeClr val="tx1"/>
                          </a:solidFill>
                          <a:effectLst/>
                          <a:latin typeface="Arial" charset="0"/>
                        </a:rPr>
                        <a:t>Fleet Management Company representative:</a:t>
                      </a: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solidFill>
                            <a:schemeClr val="tx1"/>
                          </a:solidFill>
                          <a:latin typeface="Arial" pitchFamily="34" charset="0"/>
                          <a:cs typeface="Arial" pitchFamily="34" charset="0"/>
                        </a:rPr>
                        <a:t>Before we </a:t>
                      </a:r>
                      <a:r>
                        <a:rPr lang="en-US" sz="1000" dirty="0" smtClean="0">
                          <a:solidFill>
                            <a:srgbClr val="FFCC00"/>
                          </a:solidFill>
                          <a:latin typeface="Arial" pitchFamily="34" charset="0"/>
                          <a:cs typeface="Arial" pitchFamily="34" charset="0"/>
                        </a:rPr>
                        <a:t>finalize</a:t>
                      </a:r>
                      <a:r>
                        <a:rPr lang="en-US" sz="1000" baseline="0" dirty="0" smtClean="0">
                          <a:solidFill>
                            <a:schemeClr val="tx1"/>
                          </a:solidFill>
                          <a:latin typeface="Arial" pitchFamily="34" charset="0"/>
                          <a:cs typeface="Arial" pitchFamily="34" charset="0"/>
                        </a:rPr>
                        <a:t> </a:t>
                      </a:r>
                      <a:r>
                        <a:rPr kumimoji="0" lang="en-US" sz="1000" b="0" i="0" u="none" strike="noStrike" cap="none" normalizeH="0" baseline="0" dirty="0" smtClean="0">
                          <a:ln>
                            <a:noFill/>
                          </a:ln>
                          <a:solidFill>
                            <a:schemeClr val="tx1"/>
                          </a:solidFill>
                          <a:effectLst/>
                          <a:latin typeface="Arial" charset="0"/>
                        </a:rPr>
                        <a:t>the vehicle order for your business, Ted, I’d like to tell you how we can help you manage your expenses throughout your ownership cycle.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sng" strike="noStrike" cap="none" normalizeH="0" baseline="0" dirty="0" smtClean="0">
                          <a:ln>
                            <a:noFill/>
                          </a:ln>
                          <a:solidFill>
                            <a:schemeClr val="tx1"/>
                          </a:solidFill>
                          <a:effectLst/>
                          <a:latin typeface="Arial" charset="0"/>
                        </a:rPr>
                        <a:t>Customer:</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Well, I do manage my own vehicle expenses. I’m not sure what you can do for me.</a:t>
                      </a:r>
                      <a:endParaRPr kumimoji="0" lang="en-US" sz="1000" b="0" i="0" u="sng"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4" name="Footer Placeholder 3"/>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40</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173077756"/>
              </p:ext>
            </p:extLst>
          </p:nvPr>
        </p:nvGraphicFramePr>
        <p:xfrm>
          <a:off x="609483" y="3900566"/>
          <a:ext cx="5914274" cy="240659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3005B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Video Player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Wiegand</a:t>
                      </a:r>
                      <a:r>
                        <a:rPr kumimoji="0" lang="en-US" sz="1000" b="0" i="0" u="none" strike="noStrike" cap="none" normalizeH="0" baseline="0" dirty="0" smtClean="0">
                          <a:ln>
                            <a:noFill/>
                          </a:ln>
                          <a:solidFill>
                            <a:schemeClr val="tx1"/>
                          </a:solidFill>
                          <a:effectLst/>
                          <a:latin typeface="Arial" charset="0"/>
                        </a:rPr>
                        <a:t> video #4 plays as an overlay with an “x” in the upper right corner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Sales process Step One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Joe video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Joe vo demonstrating how to use cost-per-mile value builder tool – cost-per-mile, Premium Maintenance and </a:t>
                      </a:r>
                      <a:r>
                        <a:rPr kumimoji="0" lang="en-US" sz="1000" b="0" i="0" u="none" strike="noStrike" cap="none" normalizeH="0" baseline="0" dirty="0" err="1" smtClean="0">
                          <a:ln>
                            <a:noFill/>
                          </a:ln>
                          <a:solidFill>
                            <a:schemeClr val="tx1"/>
                          </a:solidFill>
                          <a:effectLst/>
                          <a:latin typeface="Arial" charset="0"/>
                        </a:rPr>
                        <a:t>PremiumCARE</a:t>
                      </a:r>
                      <a:r>
                        <a:rPr kumimoji="0" lang="en-US" sz="1000" b="0" i="0" u="none" strike="noStrike" cap="none" normalizeH="0" baseline="0" dirty="0" smtClean="0">
                          <a:ln>
                            <a:noFill/>
                          </a:ln>
                          <a:solidFill>
                            <a:schemeClr val="tx1"/>
                          </a:solidFill>
                          <a:effectLst/>
                          <a:latin typeface="Arial" charset="0"/>
                        </a:rPr>
                        <a:t> worksheets  </a:t>
                      </a:r>
                      <a:r>
                        <a:rPr kumimoji="0" lang="en-US" sz="1000" b="1" i="0" u="none" strike="noStrike" cap="none" normalizeH="0" baseline="0" dirty="0" smtClean="0">
                          <a:ln>
                            <a:noFill/>
                          </a:ln>
                          <a:solidFill>
                            <a:srgbClr val="FF0000"/>
                          </a:solidFill>
                          <a:effectLst/>
                          <a:latin typeface="Arial" charset="0"/>
                        </a:rPr>
                        <a:t>CONTENT DIRECTION NEEDED FOR BULLETS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41</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549408234"/>
              </p:ext>
            </p:extLst>
          </p:nvPr>
        </p:nvGraphicFramePr>
        <p:xfrm>
          <a:off x="609483" y="3900566"/>
          <a:ext cx="5914274" cy="240659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3006</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Map</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in color, other steps grayed out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Solution-based Selling graphic (revised)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You’re now ready to move to Step Two in the process: Preparing for the Sales Call. Click “next” to continue.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42</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391621791"/>
              </p:ext>
            </p:extLst>
          </p:nvPr>
        </p:nvGraphicFramePr>
        <p:xfrm>
          <a:off x="609483" y="3900567"/>
          <a:ext cx="5914274" cy="2251445"/>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3007</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Activity_MultipleChoice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Learner selects choices, clicks Submit button for feedback</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Submit button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3005A1, 3005A2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Based on what you’ve just learned about your customer, how are you going to address your customer’s wants and needs? Which time and mileage terms will you recommend for ESP </a:t>
                      </a:r>
                      <a:r>
                        <a:rPr kumimoji="0" lang="en-US" sz="1000" b="0" i="0" u="none" strike="noStrike" cap="none" normalizeH="0" baseline="0" dirty="0" err="1" smtClean="0">
                          <a:ln>
                            <a:noFill/>
                          </a:ln>
                          <a:solidFill>
                            <a:schemeClr val="tx1"/>
                          </a:solidFill>
                          <a:effectLst/>
                          <a:latin typeface="Arial" charset="0"/>
                        </a:rPr>
                        <a:t>PremiumCARE</a:t>
                      </a:r>
                      <a:r>
                        <a:rPr kumimoji="0" lang="en-US" sz="1000" b="0" i="0" u="none" strike="noStrike" cap="none" normalizeH="0" baseline="0" dirty="0" smtClean="0">
                          <a:ln>
                            <a:noFill/>
                          </a:ln>
                          <a:solidFill>
                            <a:schemeClr val="tx1"/>
                          </a:solidFill>
                          <a:effectLst/>
                          <a:latin typeface="Arial" charset="0"/>
                        </a:rPr>
                        <a:t> and Premium Maintenance? What other products will you include? Click to make your choices, then click the Submit button to check your answers.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440662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43</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30433800"/>
              </p:ext>
            </p:extLst>
          </p:nvPr>
        </p:nvGraphicFramePr>
        <p:xfrm>
          <a:off x="609483" y="3544952"/>
          <a:ext cx="5914274" cy="555073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3008</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Activity_MultipleChoice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Feedback arrows appear – green (correct) and red (incorrect) – to sync with vo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submit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3005A1, 3005A2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062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ESP </a:t>
                      </a:r>
                      <a:r>
                        <a:rPr kumimoji="0" lang="en-US" sz="1000" b="0" i="0" u="none" strike="noStrike" cap="none" normalizeH="0" baseline="0" dirty="0" err="1" smtClean="0">
                          <a:ln>
                            <a:noFill/>
                          </a:ln>
                          <a:solidFill>
                            <a:schemeClr val="tx1"/>
                          </a:solidFill>
                          <a:effectLst/>
                          <a:latin typeface="Arial" charset="0"/>
                        </a:rPr>
                        <a:t>PremiumCARE</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ESP Premium Maintenance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CommerciaLease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Ford Commercial Lines of Credit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QFC</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(Feedback:)</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sng" strike="noStrike" cap="none" normalizeH="0" baseline="0" dirty="0" smtClean="0">
                          <a:ln>
                            <a:noFill/>
                          </a:ln>
                          <a:solidFill>
                            <a:schemeClr val="tx1"/>
                          </a:solidFill>
                          <a:effectLst/>
                          <a:latin typeface="Arial" charset="0"/>
                        </a:rPr>
                        <a:t>Correct:</a:t>
                      </a:r>
                      <a:r>
                        <a:rPr kumimoji="0" lang="en-US" sz="9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That’s correct. Since the customer keeps vehicles for 5 years and averages 22-thousand miles a year, the 5 year-125-thousand mile, 5-thousand hour term is the right choice for both ESP plans. Remember, that the ESP plans must complement each other for time, mileage, and hour terms. Also, Premium Maintenance comes with a zero deductible. Another advantage of these plans for your customer is that his tie rod wear concern is covered. In addition, for this customer’s vehicles, you’ll want to provide a CommerciaLease Quick Quote. You could include information on Ford Credit’s Commercial Lines of Credit for replacing the customer’s trucks as they approach trade-in. And, of course, you’ll include QFC at no added cost. Be sure to remind your customers  that vehicle service intervals are determined by both mileage and engine hours.  Next, you will calculate cost-per-mile and cost saving for the ESP plans.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0482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ESP </a:t>
                      </a:r>
                      <a:r>
                        <a:rPr kumimoji="0" lang="en-US" sz="1000" b="0" i="0" u="none" strike="noStrike" cap="none" normalizeH="0" baseline="0" dirty="0" err="1" smtClean="0">
                          <a:ln>
                            <a:noFill/>
                          </a:ln>
                          <a:solidFill>
                            <a:schemeClr val="tx1"/>
                          </a:solidFill>
                          <a:effectLst/>
                          <a:latin typeface="Arial" charset="0"/>
                        </a:rPr>
                        <a:t>PremiumCARE</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ESP Premium Maintenance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CommerciaLease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Ford Commercial Lines of Credit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QFC</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sng" strike="noStrike" cap="none" normalizeH="0" baseline="0" dirty="0" smtClean="0">
                          <a:ln>
                            <a:noFill/>
                          </a:ln>
                          <a:solidFill>
                            <a:schemeClr val="tx1"/>
                          </a:solidFill>
                          <a:effectLst/>
                          <a:latin typeface="Arial" charset="0"/>
                        </a:rPr>
                        <a:t>Incorrect:</a:t>
                      </a: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That is incorrect. Since the customer keeps vehicles for 5 years and averages 22-thousand miles a year, the 5 year-125-thousand mile, 5-thousand hour term is the right choice for both ESP plans. Remember, that the ESP plans must complement each other for time, mileage, and hour terms. Also, Premium Maintenance comes with a zero deductible. Another advantage of these plans for your customer is that his tie rod wear concern is covered. In addition, for your customer’s lease cars, you’ll want to provide a CommerciaLease Quick Quote. You could include information on Ford Credit’s Commercial Lines of Credit for replacing the customer’s trucks as they approach trade-in. And, of course, you’ll include </a:t>
                      </a:r>
                      <a:r>
                        <a:rPr kumimoji="0" lang="en-US" sz="900" b="0" i="0" u="none" strike="noStrike" cap="none" normalizeH="0" baseline="0" dirty="0" err="1" smtClean="0">
                          <a:ln>
                            <a:noFill/>
                          </a:ln>
                          <a:solidFill>
                            <a:schemeClr val="tx1"/>
                          </a:solidFill>
                          <a:effectLst/>
                          <a:latin typeface="Arial" charset="0"/>
                        </a:rPr>
                        <a:t>QFC</a:t>
                      </a:r>
                      <a:r>
                        <a:rPr kumimoji="0" lang="en-US" sz="900" b="0" i="0" u="none" strike="noStrike" cap="none" normalizeH="0" baseline="0" dirty="0" smtClean="0">
                          <a:ln>
                            <a:noFill/>
                          </a:ln>
                          <a:solidFill>
                            <a:schemeClr val="tx1"/>
                          </a:solidFill>
                          <a:effectLst/>
                          <a:latin typeface="Arial" charset="0"/>
                        </a:rPr>
                        <a:t>. As an added service, provide reminders of service needs based on engine hours; for example, 200 hours equals 5-thousand miles.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smtClean="0">
                          <a:ln>
                            <a:noFill/>
                          </a:ln>
                          <a:solidFill>
                            <a:schemeClr val="tx1"/>
                          </a:solidFill>
                          <a:effectLst/>
                          <a:latin typeface="Arial" charset="0"/>
                        </a:rPr>
                        <a:t>Next, you will calculate cost-per-mile and cost saving for the ESP plans.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440662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44</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201823813"/>
              </p:ext>
            </p:extLst>
          </p:nvPr>
        </p:nvGraphicFramePr>
        <p:xfrm>
          <a:off x="609483" y="3494149"/>
          <a:ext cx="5914274" cy="5614662"/>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3009</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86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Form displays. User clicks next to advance to next page and begin interacting with the form for the next several pages.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3005A1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83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This worksheet is an Excel spreadsheet that is available for download on FMCDealer-dot-com, so the calculations are performed automatically when you enter the information. Let’s start with the cost-per-mile value builder quick quote tool  for the customer’s trucks. You just saw Joe step-through this process.  Click next to begin.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440662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45</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752479054"/>
              </p:ext>
            </p:extLst>
          </p:nvPr>
        </p:nvGraphicFramePr>
        <p:xfrm>
          <a:off x="545254" y="3408680"/>
          <a:ext cx="5914274" cy="5575782"/>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3010</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42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Activity_MultipleChoice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864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Directions and form image display on landing.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Correct or incorrect choice audio and verbiage displays on screen when user makes a selection. When the correct choice is made, and the Correct choice verbiage/audio plays, the user clicks next to advance to the next page.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User gets one try and then hear/sees the correct answer. User hits submit after making choice.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 the user completes each field correctly, the Form displays all correct information (this will take several screens to complete all info)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42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submit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42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26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Learner selects from drop-down and receives correct or incorrect response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Calculations display in appropriate fields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indent="0">
                        <a:buNone/>
                      </a:pPr>
                      <a:r>
                        <a:rPr lang="en-US" sz="1000" dirty="0" smtClean="0">
                          <a:latin typeface="Arial" pitchFamily="34" charset="0"/>
                          <a:cs typeface="Arial" pitchFamily="34" charset="0"/>
                        </a:rPr>
                        <a:t>In the Ford and Competitive Make Car and Light Truck Applications section:</a:t>
                      </a:r>
                    </a:p>
                    <a:p>
                      <a:r>
                        <a:rPr lang="en-US" sz="1000" dirty="0" smtClean="0">
                          <a:latin typeface="Arial" pitchFamily="34" charset="0"/>
                          <a:cs typeface="Arial" pitchFamily="34" charset="0"/>
                        </a:rPr>
                        <a:t>In the Vehicle field, click on the correct selection from the drop-down menu. </a:t>
                      </a:r>
                    </a:p>
                    <a:p>
                      <a:r>
                        <a:rPr lang="en-US" sz="1000" dirty="0" smtClean="0">
                          <a:latin typeface="Arial" pitchFamily="34" charset="0"/>
                          <a:cs typeface="Arial" pitchFamily="34" charset="0"/>
                        </a:rPr>
                        <a:t>(Correct</a:t>
                      </a:r>
                      <a:r>
                        <a:rPr lang="en-US" sz="1000" baseline="0" dirty="0" smtClean="0">
                          <a:latin typeface="Arial" pitchFamily="34" charset="0"/>
                          <a:cs typeface="Arial" pitchFamily="34" charset="0"/>
                        </a:rPr>
                        <a:t> selection is Transit, Gasoline) </a:t>
                      </a:r>
                    </a:p>
                    <a:p>
                      <a:endParaRPr lang="en-US" sz="1000" baseline="0" dirty="0" smtClean="0">
                        <a:latin typeface="Arial" pitchFamily="34" charset="0"/>
                        <a:cs typeface="Arial" pitchFamily="34" charset="0"/>
                      </a:endParaRPr>
                    </a:p>
                    <a:p>
                      <a:r>
                        <a:rPr lang="en-US" sz="1000" baseline="0" dirty="0" smtClean="0">
                          <a:latin typeface="Arial" pitchFamily="34" charset="0"/>
                          <a:cs typeface="Arial" pitchFamily="34" charset="0"/>
                        </a:rPr>
                        <a:t>Correct!  Based on the customer information you’ve collected, this is the appropriate selection in the vehicle.  Click next to continue working on this worksheet. </a:t>
                      </a:r>
                    </a:p>
                    <a:p>
                      <a:endParaRPr lang="en-US" sz="10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latin typeface="Arial" pitchFamily="34" charset="0"/>
                          <a:cs typeface="Arial" pitchFamily="34" charset="0"/>
                        </a:rPr>
                        <a:t>That’s not right. Review the customer information you’ve collected and try again. Click next to continue working on this worksheet. </a:t>
                      </a:r>
                    </a:p>
                    <a:p>
                      <a:endParaRPr lang="en-US" sz="1000" dirty="0" smtClean="0">
                        <a:latin typeface="Arial" pitchFamily="34" charset="0"/>
                        <a:cs typeface="Arial" pitchFamily="34"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440662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46</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768359186"/>
              </p:ext>
            </p:extLst>
          </p:nvPr>
        </p:nvGraphicFramePr>
        <p:xfrm>
          <a:off x="609483" y="3494150"/>
          <a:ext cx="5914274" cy="640180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3011</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Activity_MultipleChoice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414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Directions and form image display on landing.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Correct or incorrect choice audio and verbiage displays on screen when user makes a selection. When the correct choice is made, and the Correct choice verbiage/audio plays, the user clicks next to advance to the next page.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User gets one try and then hear/sees the correct answer. User hits submit after making choice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 the user completes each field correctly, the Form displays all correct information (this will take several screens to complete all info)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submit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8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Learner clicks a choice from the drop-down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Calculations display in appropriate fields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1000" dirty="0" smtClean="0">
                          <a:latin typeface="Arial" pitchFamily="34" charset="0"/>
                          <a:cs typeface="Arial" pitchFamily="34" charset="0"/>
                        </a:rPr>
                        <a:t>In the Years/Miles</a:t>
                      </a:r>
                      <a:r>
                        <a:rPr lang="en-US" sz="1000" baseline="0" dirty="0" smtClean="0">
                          <a:latin typeface="Arial" pitchFamily="34" charset="0"/>
                          <a:cs typeface="Arial" pitchFamily="34" charset="0"/>
                        </a:rPr>
                        <a:t> field</a:t>
                      </a:r>
                      <a:r>
                        <a:rPr lang="en-US" sz="1000" dirty="0" smtClean="0">
                          <a:latin typeface="Arial" pitchFamily="34" charset="0"/>
                          <a:cs typeface="Arial" pitchFamily="34" charset="0"/>
                        </a:rPr>
                        <a:t>, click on the correct selection from the drop-down menu. </a:t>
                      </a:r>
                    </a:p>
                    <a:p>
                      <a:r>
                        <a:rPr lang="en-US" sz="1000" dirty="0" smtClean="0">
                          <a:latin typeface="Arial" pitchFamily="34" charset="0"/>
                          <a:cs typeface="Arial" pitchFamily="34" charset="0"/>
                        </a:rPr>
                        <a:t>(Correct</a:t>
                      </a:r>
                      <a:r>
                        <a:rPr lang="en-US" sz="1000" baseline="0" dirty="0" smtClean="0">
                          <a:latin typeface="Arial" pitchFamily="34" charset="0"/>
                          <a:cs typeface="Arial" pitchFamily="34" charset="0"/>
                        </a:rPr>
                        <a:t> selection is 5/125,000) </a:t>
                      </a:r>
                    </a:p>
                    <a:p>
                      <a:endParaRPr lang="en-US" sz="10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latin typeface="Arial" pitchFamily="34" charset="0"/>
                          <a:cs typeface="Arial" pitchFamily="34" charset="0"/>
                        </a:rPr>
                        <a:t>Correct!  Based on the customer information you’ve collected, this is the appropriate selection in the vehicle. Click next to continue working on this worksheet. </a:t>
                      </a:r>
                    </a:p>
                    <a:p>
                      <a:endParaRPr lang="en-US" sz="1000" baseline="0" dirty="0" smtClean="0">
                        <a:latin typeface="Arial" pitchFamily="34" charset="0"/>
                        <a:cs typeface="Arial" pitchFamily="34" charset="0"/>
                      </a:endParaRPr>
                    </a:p>
                    <a:p>
                      <a:endParaRPr lang="en-US" sz="10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latin typeface="Arial" pitchFamily="34" charset="0"/>
                          <a:cs typeface="Arial" pitchFamily="34" charset="0"/>
                        </a:rPr>
                        <a:t>That’s not right. Review the customer information you’ve collected and try again. Click next to continue working on this worksheet. </a:t>
                      </a:r>
                    </a:p>
                    <a:p>
                      <a:endParaRPr lang="en-US" sz="10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
        <p:nvSpPr>
          <p:cNvPr id="7" name="Folded Corner 6"/>
          <p:cNvSpPr/>
          <p:nvPr/>
        </p:nvSpPr>
        <p:spPr>
          <a:xfrm>
            <a:off x="-2216624" y="1899882"/>
            <a:ext cx="2481390" cy="2362200"/>
          </a:xfrm>
          <a:prstGeom prst="foldedCorner">
            <a:avLst/>
          </a:prstGeom>
          <a:solidFill>
            <a:srgbClr val="FFFF99"/>
          </a:solidFill>
          <a:ln>
            <a:solidFill>
              <a:srgbClr val="FFFF99"/>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b="1" dirty="0" smtClean="0">
                <a:solidFill>
                  <a:srgbClr val="FF0000"/>
                </a:solidFill>
              </a:rPr>
              <a:t>NOTE that not all of the selections that are on the actual drop-down are listed here as choices – there are too many. </a:t>
            </a:r>
          </a:p>
          <a:p>
            <a:endParaRPr lang="en-US" sz="2000" dirty="0">
              <a:solidFill>
                <a:srgbClr val="FF0000"/>
              </a:solidFill>
            </a:endParaRPr>
          </a:p>
        </p:txBody>
      </p:sp>
      <p:sp>
        <p:nvSpPr>
          <p:cNvPr id="8" name="Notes Placeholder 7"/>
          <p:cNvSpPr>
            <a:spLocks noGrp="1"/>
          </p:cNvSpPr>
          <p:nvPr>
            <p:ph type="body" idx="1"/>
          </p:nvPr>
        </p:nvSpPr>
        <p:spPr>
          <a:xfrm>
            <a:off x="701675" y="4416425"/>
            <a:ext cx="5607050" cy="4183063"/>
          </a:xfrm>
          <a:prstGeom prst="rect">
            <a:avLst/>
          </a:prstGeom>
        </p:spPr>
        <p:txBody>
          <a:bodyPr/>
          <a:lstStyle/>
          <a:p>
            <a:endParaRPr lang="en-US" dirty="0"/>
          </a:p>
        </p:txBody>
      </p:sp>
    </p:spTree>
    <p:extLst>
      <p:ext uri="{BB962C8B-B14F-4D97-AF65-F5344CB8AC3E}">
        <p14:creationId xmlns:p14="http://schemas.microsoft.com/office/powerpoint/2010/main" val="1440662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47</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167553323"/>
              </p:ext>
            </p:extLst>
          </p:nvPr>
        </p:nvGraphicFramePr>
        <p:xfrm>
          <a:off x="701041" y="3331210"/>
          <a:ext cx="5914274" cy="5916550"/>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3012</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Activity_MultipleChoice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414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Directions and form image display on landing.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Correct or incorrect choice audio and verbiage displays on screen when user makes a selection. When the correct choice is made, and the Correct choice verbiage/audio plays, the user clicks next to advance to the next page.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User gets one try and then hear/sees the correct answer. User clicks submit after making choice.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 the user completes each field correctly, the Form displays all correct information (this will take several screens to complete all info)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submit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31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Learner clicks on correct choice from the drop-down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Calculations display in appropriate fields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1000" dirty="0" smtClean="0">
                          <a:latin typeface="Arial" pitchFamily="34" charset="0"/>
                          <a:cs typeface="Arial" pitchFamily="34" charset="0"/>
                        </a:rPr>
                        <a:t>In the Protection</a:t>
                      </a:r>
                      <a:r>
                        <a:rPr lang="en-US" sz="1000" baseline="0" dirty="0" smtClean="0">
                          <a:latin typeface="Arial" pitchFamily="34" charset="0"/>
                          <a:cs typeface="Arial" pitchFamily="34" charset="0"/>
                        </a:rPr>
                        <a:t> field</a:t>
                      </a:r>
                      <a:r>
                        <a:rPr lang="en-US" sz="1000" dirty="0" smtClean="0">
                          <a:latin typeface="Arial" pitchFamily="34" charset="0"/>
                          <a:cs typeface="Arial" pitchFamily="34" charset="0"/>
                        </a:rPr>
                        <a:t>, click on the correct selection from the drop-down menu. </a:t>
                      </a:r>
                    </a:p>
                    <a:p>
                      <a:r>
                        <a:rPr lang="en-US" sz="1000" dirty="0" smtClean="0">
                          <a:latin typeface="Arial" pitchFamily="34" charset="0"/>
                          <a:cs typeface="Arial" pitchFamily="34" charset="0"/>
                        </a:rPr>
                        <a:t>(Correct</a:t>
                      </a:r>
                      <a:r>
                        <a:rPr lang="en-US" sz="1000" baseline="0" dirty="0" smtClean="0">
                          <a:latin typeface="Arial" pitchFamily="34" charset="0"/>
                          <a:cs typeface="Arial" pitchFamily="34" charset="0"/>
                        </a:rPr>
                        <a:t> selection is </a:t>
                      </a:r>
                      <a:r>
                        <a:rPr lang="en-US" sz="1000" baseline="0" dirty="0" err="1" smtClean="0">
                          <a:latin typeface="Arial" pitchFamily="34" charset="0"/>
                          <a:cs typeface="Arial" pitchFamily="34" charset="0"/>
                        </a:rPr>
                        <a:t>PremiumCARE</a:t>
                      </a:r>
                      <a:r>
                        <a:rPr lang="en-US" sz="1000" baseline="0" dirty="0" smtClean="0">
                          <a:latin typeface="Arial" pitchFamily="34" charset="0"/>
                          <a:cs typeface="Arial" pitchFamily="34" charset="0"/>
                        </a:rPr>
                        <a:t>) </a:t>
                      </a:r>
                    </a:p>
                    <a:p>
                      <a:endParaRPr lang="en-US" sz="10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latin typeface="Arial" pitchFamily="34" charset="0"/>
                          <a:cs typeface="Arial" pitchFamily="34" charset="0"/>
                        </a:rPr>
                        <a:t>Correct!  Based on the customer information you’ve collected, this is the appropriate selection in the vehicle. Click next to continue working on this worksheet. </a:t>
                      </a:r>
                    </a:p>
                    <a:p>
                      <a:endParaRPr lang="en-US" sz="1000" baseline="0" dirty="0" smtClean="0">
                        <a:latin typeface="Arial" pitchFamily="34" charset="0"/>
                        <a:cs typeface="Arial" pitchFamily="34" charset="0"/>
                      </a:endParaRPr>
                    </a:p>
                    <a:p>
                      <a:endParaRPr lang="en-US" sz="10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latin typeface="Arial" pitchFamily="34" charset="0"/>
                          <a:cs typeface="Arial" pitchFamily="34" charset="0"/>
                        </a:rPr>
                        <a:t>That’s not right. Review the customer information you’ve collected and try again. Click next to continue working on this worksheet. </a:t>
                      </a:r>
                    </a:p>
                    <a:p>
                      <a:endParaRPr lang="en-US" sz="10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440662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48</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506253898"/>
              </p:ext>
            </p:extLst>
          </p:nvPr>
        </p:nvGraphicFramePr>
        <p:xfrm>
          <a:off x="609483" y="3494149"/>
          <a:ext cx="5914274" cy="6981680"/>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3013</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Activity_MultipleChoice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414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Directions and form image display on landing.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Correct or incorrect choice audio and verbiage displays on screen when user makes a selection. When the correct choice is made, and the Correct choice verbiage/audio plays, the user clicks next to advance to the next page.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User gets one try and then hear/sees the correct answer. User clicks submit after making choice.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 the user completes each field correctly, the Form displays all correct information (this will take several screens to complete all info)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submit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83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Learner clicks a choice from the drop-down menu</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Calculations display in appropriate fields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1000" dirty="0" smtClean="0">
                          <a:latin typeface="Arial" pitchFamily="34" charset="0"/>
                          <a:cs typeface="Arial" pitchFamily="34" charset="0"/>
                        </a:rPr>
                        <a:t>In the Deductible </a:t>
                      </a:r>
                      <a:r>
                        <a:rPr lang="en-US" sz="1000" baseline="0" dirty="0" smtClean="0">
                          <a:latin typeface="Arial" pitchFamily="34" charset="0"/>
                          <a:cs typeface="Arial" pitchFamily="34" charset="0"/>
                        </a:rPr>
                        <a:t>field</a:t>
                      </a:r>
                      <a:r>
                        <a:rPr lang="en-US" sz="1000" dirty="0" smtClean="0">
                          <a:latin typeface="Arial" pitchFamily="34" charset="0"/>
                          <a:cs typeface="Arial" pitchFamily="34" charset="0"/>
                        </a:rPr>
                        <a:t>, click on the correct selection from the drop-down menu. </a:t>
                      </a:r>
                    </a:p>
                    <a:p>
                      <a:r>
                        <a:rPr lang="en-US" sz="1000" dirty="0" smtClean="0">
                          <a:latin typeface="Arial" pitchFamily="34" charset="0"/>
                          <a:cs typeface="Arial" pitchFamily="34" charset="0"/>
                        </a:rPr>
                        <a:t>(Correct</a:t>
                      </a:r>
                      <a:r>
                        <a:rPr lang="en-US" sz="1000" baseline="0" dirty="0" smtClean="0">
                          <a:latin typeface="Arial" pitchFamily="34" charset="0"/>
                          <a:cs typeface="Arial" pitchFamily="34" charset="0"/>
                        </a:rPr>
                        <a:t> selection is $0) </a:t>
                      </a:r>
                    </a:p>
                    <a:p>
                      <a:endParaRPr lang="en-US" sz="10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latin typeface="Arial" pitchFamily="34" charset="0"/>
                          <a:cs typeface="Arial" pitchFamily="34" charset="0"/>
                        </a:rPr>
                        <a:t>Correct!  Based on the customer information you’ve collected, this is the appropriate selection in the vehicle. Click next to continue working on this worksheet. </a:t>
                      </a:r>
                    </a:p>
                    <a:p>
                      <a:endParaRPr lang="en-US" sz="1000" baseline="0" dirty="0" smtClean="0">
                        <a:latin typeface="Arial" pitchFamily="34" charset="0"/>
                        <a:cs typeface="Arial" pitchFamily="34" charset="0"/>
                      </a:endParaRPr>
                    </a:p>
                    <a:p>
                      <a:endParaRPr lang="en-US" sz="10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latin typeface="Arial" pitchFamily="34" charset="0"/>
                          <a:cs typeface="Arial" pitchFamily="34" charset="0"/>
                        </a:rPr>
                        <a:t>That’s not right. Review the customer information you’ve collected and try again. Click next to continue working on this worksheet. </a:t>
                      </a:r>
                    </a:p>
                    <a:p>
                      <a:endParaRPr lang="en-US" sz="10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440662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49</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260553492"/>
              </p:ext>
            </p:extLst>
          </p:nvPr>
        </p:nvGraphicFramePr>
        <p:xfrm>
          <a:off x="623147" y="3408680"/>
          <a:ext cx="5914274" cy="639926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3014</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Activity_MultipleChoice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414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Directions and form image display on landing.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Correct or incorrect choice audio and verbiage displays on screen when user makes a selection. When the correct choice is made, and the Correct choice verbiage/audio plays, the user clicks next to advance to the next page.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User gets one try and then hear/sees the correct answer. User clicks submit after making choice.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 the user completes each field correctly, the Form displays all correct information (this will take several screens to complete all info)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submit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58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Learner makes a choice from the drop-down menu</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Calculations display in appropriate fields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1000" dirty="0" smtClean="0">
                          <a:latin typeface="Arial" pitchFamily="34" charset="0"/>
                          <a:cs typeface="Arial" pitchFamily="34" charset="0"/>
                        </a:rPr>
                        <a:t>Now, move</a:t>
                      </a:r>
                      <a:r>
                        <a:rPr lang="en-US" sz="1000" baseline="0" dirty="0" smtClean="0">
                          <a:latin typeface="Arial" pitchFamily="34" charset="0"/>
                          <a:cs typeface="Arial" pitchFamily="34" charset="0"/>
                        </a:rPr>
                        <a:t> to the Maintenance section. Notice that the vehicle field is already populated with the choice you made in the Applications section. </a:t>
                      </a:r>
                      <a:r>
                        <a:rPr lang="en-US" sz="1000" dirty="0" smtClean="0">
                          <a:latin typeface="Arial" pitchFamily="34" charset="0"/>
                          <a:cs typeface="Arial" pitchFamily="34" charset="0"/>
                        </a:rPr>
                        <a:t>In the Service Interval </a:t>
                      </a:r>
                      <a:r>
                        <a:rPr lang="en-US" sz="1000" baseline="0" dirty="0" smtClean="0">
                          <a:latin typeface="Arial" pitchFamily="34" charset="0"/>
                          <a:cs typeface="Arial" pitchFamily="34" charset="0"/>
                        </a:rPr>
                        <a:t>field</a:t>
                      </a:r>
                      <a:r>
                        <a:rPr lang="en-US" sz="1000" dirty="0" smtClean="0">
                          <a:latin typeface="Arial" pitchFamily="34" charset="0"/>
                          <a:cs typeface="Arial" pitchFamily="34" charset="0"/>
                        </a:rPr>
                        <a:t>, click on the correct selection from the drop-down menu. </a:t>
                      </a:r>
                    </a:p>
                    <a:p>
                      <a:r>
                        <a:rPr lang="en-US" sz="1000" dirty="0" smtClean="0">
                          <a:latin typeface="Arial" pitchFamily="34" charset="0"/>
                          <a:cs typeface="Arial" pitchFamily="34" charset="0"/>
                        </a:rPr>
                        <a:t>(Correct</a:t>
                      </a:r>
                      <a:r>
                        <a:rPr lang="en-US" sz="1000" baseline="0" dirty="0" smtClean="0">
                          <a:latin typeface="Arial" pitchFamily="34" charset="0"/>
                          <a:cs typeface="Arial" pitchFamily="34" charset="0"/>
                        </a:rPr>
                        <a:t> selection is Gas/5,000) </a:t>
                      </a:r>
                    </a:p>
                    <a:p>
                      <a:endParaRPr lang="en-US" sz="10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latin typeface="Arial" pitchFamily="34" charset="0"/>
                          <a:cs typeface="Arial" pitchFamily="34" charset="0"/>
                        </a:rPr>
                        <a:t>Correct!  Based on the customer information you’ve collected, this is the appropriate selection in the vehicle. Click next to continue working on this worksheet. </a:t>
                      </a:r>
                    </a:p>
                    <a:p>
                      <a:endParaRPr lang="en-US" sz="1000" baseline="0" dirty="0" smtClean="0">
                        <a:latin typeface="Arial" pitchFamily="34" charset="0"/>
                        <a:cs typeface="Arial" pitchFamily="34" charset="0"/>
                      </a:endParaRPr>
                    </a:p>
                    <a:p>
                      <a:endParaRPr lang="en-US" sz="1000" baseline="0" dirty="0" smtClean="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latin typeface="Arial" pitchFamily="34" charset="0"/>
                          <a:cs typeface="Arial" pitchFamily="34" charset="0"/>
                        </a:rPr>
                        <a:t>That’s not right. Review the customer information you’ve collected and try again. Click next to continue working on this worksheet. </a:t>
                      </a:r>
                    </a:p>
                    <a:p>
                      <a:endParaRPr lang="en-US" sz="10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440662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931137765"/>
              </p:ext>
            </p:extLst>
          </p:nvPr>
        </p:nvGraphicFramePr>
        <p:xfrm>
          <a:off x="609483" y="3900564"/>
          <a:ext cx="5914274" cy="2849376"/>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003B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SyncedAnimation</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Image fades on screen. Left talk “bubble” slides on from left to align with VO. Right talk “bubble” slides in from right to align with VO. All three items fade off screen as next image fades on screen.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003B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19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sng" strike="noStrike" cap="none" normalizeH="0" baseline="0" dirty="0" smtClean="0">
                          <a:ln>
                            <a:noFill/>
                          </a:ln>
                          <a:solidFill>
                            <a:schemeClr val="tx1"/>
                          </a:solidFill>
                          <a:effectLst/>
                          <a:latin typeface="Arial" charset="0"/>
                        </a:rPr>
                        <a:t>Fleet Mgmt Co Representative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What we offer is a way you can do that more efficiently and conveniently … and save money. Are you interested in learning more?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sng" strike="noStrike" cap="none" normalizeH="0" baseline="0" dirty="0" smtClean="0">
                          <a:ln>
                            <a:noFill/>
                          </a:ln>
                          <a:solidFill>
                            <a:schemeClr val="tx1"/>
                          </a:solidFill>
                          <a:effectLst/>
                          <a:latin typeface="Arial" charset="0"/>
                        </a:rPr>
                        <a:t>Customer:</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Now, you’ve got my attention. Go on.</a:t>
                      </a:r>
                      <a:endParaRPr kumimoji="0" lang="en-US" sz="1000" b="0" i="0" u="sng"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50</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808372659"/>
              </p:ext>
            </p:extLst>
          </p:nvPr>
        </p:nvGraphicFramePr>
        <p:xfrm>
          <a:off x="623147" y="3321316"/>
          <a:ext cx="5914274" cy="624940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3015</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Activity_MultipleChoice</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414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Directions and form image display on landing.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Correct or incorrect choice audio and verbiage displays on screen when user makes a selection. When the correct choice is made, and the Correct choice verbiage/audio plays, the user clicks next to advance to the next page.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User gets one try and then hear/sees the correct answer. User clicks submit after making choice.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 the user completes each field correctly, the Form displays all correct information (this will take several screens to complete all info)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submit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8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Learner chooses answer from drop-down menu</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Calculations display in appropriate fields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1000" dirty="0" smtClean="0">
                          <a:latin typeface="Arial" pitchFamily="34" charset="0"/>
                          <a:cs typeface="Arial" pitchFamily="34" charset="0"/>
                        </a:rPr>
                        <a:t>In the Years/Miles</a:t>
                      </a:r>
                      <a:r>
                        <a:rPr lang="en-US" sz="1000" baseline="0" dirty="0" smtClean="0">
                          <a:latin typeface="Arial" pitchFamily="34" charset="0"/>
                          <a:cs typeface="Arial" pitchFamily="34" charset="0"/>
                        </a:rPr>
                        <a:t> field</a:t>
                      </a:r>
                      <a:r>
                        <a:rPr lang="en-US" sz="1000" dirty="0" smtClean="0">
                          <a:latin typeface="Arial" pitchFamily="34" charset="0"/>
                          <a:cs typeface="Arial" pitchFamily="34" charset="0"/>
                        </a:rPr>
                        <a:t>, click on the correct selection from the drop-down menu. </a:t>
                      </a:r>
                    </a:p>
                    <a:p>
                      <a:r>
                        <a:rPr lang="en-US" sz="1000" dirty="0" smtClean="0">
                          <a:latin typeface="Arial" pitchFamily="34" charset="0"/>
                          <a:cs typeface="Arial" pitchFamily="34" charset="0"/>
                        </a:rPr>
                        <a:t>(Correct</a:t>
                      </a:r>
                      <a:r>
                        <a:rPr lang="en-US" sz="1000" baseline="0" dirty="0" smtClean="0">
                          <a:latin typeface="Arial" pitchFamily="34" charset="0"/>
                          <a:cs typeface="Arial" pitchFamily="34" charset="0"/>
                        </a:rPr>
                        <a:t> selection is 5/125,000) </a:t>
                      </a:r>
                    </a:p>
                    <a:p>
                      <a:endParaRPr lang="en-US" sz="1000" baseline="0" dirty="0" smtClean="0">
                        <a:latin typeface="Arial" pitchFamily="34" charset="0"/>
                        <a:cs typeface="Arial" pitchFamily="34" charset="0"/>
                      </a:endParaRPr>
                    </a:p>
                    <a:p>
                      <a:r>
                        <a:rPr lang="en-US" sz="1000" baseline="0" dirty="0" smtClean="0">
                          <a:latin typeface="Arial" pitchFamily="34" charset="0"/>
                          <a:cs typeface="Arial" pitchFamily="34" charset="0"/>
                        </a:rPr>
                        <a:t>Correct!  Based on the customer information you’ve collected, this is the appropriate selection in the vehicle. </a:t>
                      </a:r>
                    </a:p>
                    <a:p>
                      <a:endParaRPr lang="en-US" sz="1000" baseline="0" dirty="0" smtClean="0">
                        <a:latin typeface="Arial" pitchFamily="34" charset="0"/>
                        <a:cs typeface="Arial" pitchFamily="34" charset="0"/>
                      </a:endParaRPr>
                    </a:p>
                    <a:p>
                      <a:r>
                        <a:rPr lang="en-US" sz="1000" baseline="0" dirty="0" smtClean="0">
                          <a:latin typeface="Arial" pitchFamily="34" charset="0"/>
                          <a:cs typeface="Arial" pitchFamily="34" charset="0"/>
                        </a:rPr>
                        <a:t>That’s not right. Review the customer information you’ve collected and try again.  </a:t>
                      </a:r>
                      <a:endParaRPr lang="en-US" sz="10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
        <p:nvSpPr>
          <p:cNvPr id="7" name="Folded Corner 6"/>
          <p:cNvSpPr/>
          <p:nvPr/>
        </p:nvSpPr>
        <p:spPr>
          <a:xfrm>
            <a:off x="-2039203" y="3581400"/>
            <a:ext cx="2481390" cy="2362200"/>
          </a:xfrm>
          <a:prstGeom prst="foldedCorner">
            <a:avLst/>
          </a:prstGeom>
          <a:solidFill>
            <a:srgbClr val="FFFF99"/>
          </a:solidFill>
          <a:ln>
            <a:solidFill>
              <a:srgbClr val="FFFF99"/>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b="1" dirty="0" smtClean="0">
                <a:solidFill>
                  <a:srgbClr val="FF0000"/>
                </a:solidFill>
              </a:rPr>
              <a:t>NOTE that not all of the selections that are on the actual drop-down are listed here as choices – there are too many. </a:t>
            </a:r>
          </a:p>
          <a:p>
            <a:endParaRPr lang="en-US" sz="2000" dirty="0">
              <a:solidFill>
                <a:srgbClr val="FF0000"/>
              </a:solidFill>
            </a:endParaRPr>
          </a:p>
        </p:txBody>
      </p:sp>
    </p:spTree>
    <p:extLst>
      <p:ext uri="{BB962C8B-B14F-4D97-AF65-F5344CB8AC3E}">
        <p14:creationId xmlns:p14="http://schemas.microsoft.com/office/powerpoint/2010/main" val="1440662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51</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922368467"/>
              </p:ext>
            </p:extLst>
          </p:nvPr>
        </p:nvGraphicFramePr>
        <p:xfrm>
          <a:off x="609483" y="3494149"/>
          <a:ext cx="5914274" cy="5614662"/>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3016</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Image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86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Image of completed cost-per-mile worksheet. User clicks next to advance.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rPr>
                        <a:t>3016</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83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That’s great! You’ve completed the worksheet! This calculator gives you cents per mile, cost per month, service contract price, prepaid commercial maintenance savings, and the total program cost. You now have your ESP pricing for your customer.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Next, the Premium Maintenance Plan savings calculation – which automatically populates data into the Total area near the bottom of the cost-per-mile worksheet you just completed</a:t>
                      </a:r>
                      <a:r>
                        <a:rPr kumimoji="0" lang="en-US" sz="1000" b="0" i="0" u="none" strike="noStrike" cap="none" normalizeH="0" baseline="0" dirty="0" smtClean="0">
                          <a:ln>
                            <a:noFill/>
                          </a:ln>
                          <a:solidFill>
                            <a:srgbClr val="FF0000"/>
                          </a:solidFill>
                          <a:effectLst/>
                          <a:latin typeface="Arial" charset="0"/>
                        </a:rPr>
                        <a: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44066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8450" y="387350"/>
            <a:ext cx="3659188" cy="2744788"/>
          </a:xfrm>
        </p:spPr>
      </p:sp>
      <p:sp>
        <p:nvSpPr>
          <p:cNvPr id="4" name="Header Placeholder 3"/>
          <p:cNvSpPr>
            <a:spLocks noGrp="1"/>
          </p:cNvSpPr>
          <p:nvPr>
            <p:ph type="hdr" sz="quarter" idx="10"/>
          </p:nvPr>
        </p:nvSpPr>
        <p:spPr>
          <a:xfrm>
            <a:off x="1072922" y="191148"/>
            <a:ext cx="5303520" cy="342253"/>
          </a:xfrm>
        </p:spPr>
        <p:txBody>
          <a:bodyPr/>
          <a:lstStyle/>
          <a:p>
            <a:pPr>
              <a:defRPr/>
            </a:pPr>
            <a:r>
              <a:rPr lang="en-US" dirty="0" smtClean="0"/>
              <a:t>Growing Your Commercial Business with Ford Commercial Business Solutions</a:t>
            </a:r>
            <a:endParaRPr lang="en-US" dirty="0"/>
          </a:p>
        </p:txBody>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52</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744426259"/>
              </p:ext>
            </p:extLst>
          </p:nvPr>
        </p:nvGraphicFramePr>
        <p:xfrm>
          <a:off x="545254" y="3021330"/>
          <a:ext cx="5914274" cy="654658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3017</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Text_Image_Form</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382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Completed form.  Either use callouts as scripted or have the relevant sections glow to match the VO. User clicks next to advance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062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3005A2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Premium Maintenance Plans savings worksheet pre-populated with some of this info: </a:t>
                      </a:r>
                    </a:p>
                    <a:p>
                      <a:r>
                        <a:rPr lang="en-US" sz="1000" dirty="0" smtClean="0"/>
                        <a:t>In Vehicle field, enter Transit, Gasoline</a:t>
                      </a:r>
                    </a:p>
                    <a:p>
                      <a:r>
                        <a:rPr lang="en-US" sz="1000" dirty="0" smtClean="0"/>
                        <a:t>In Years field, enter 5</a:t>
                      </a:r>
                    </a:p>
                    <a:p>
                      <a:r>
                        <a:rPr lang="en-US" sz="1000" dirty="0" smtClean="0"/>
                        <a:t>In Miles field, enter 125,000</a:t>
                      </a:r>
                    </a:p>
                    <a:p>
                      <a:r>
                        <a:rPr lang="en-US" sz="1000" dirty="0" smtClean="0"/>
                        <a:t>In Service Intervals field, enter 5,000</a:t>
                      </a:r>
                    </a:p>
                    <a:p>
                      <a:pPr marL="0" indent="0">
                        <a:buNone/>
                      </a:pPr>
                      <a:r>
                        <a:rPr lang="en-US" sz="1000" dirty="0" smtClean="0"/>
                        <a:t>In the Common Wear Item Replacements section quantity fields enter:</a:t>
                      </a:r>
                    </a:p>
                    <a:p>
                      <a:r>
                        <a:rPr lang="en-US" sz="1000" dirty="0" smtClean="0"/>
                        <a:t>1 for spark plugs </a:t>
                      </a:r>
                    </a:p>
                    <a:p>
                      <a:r>
                        <a:rPr lang="en-US" sz="1000" dirty="0" smtClean="0"/>
                        <a:t>4 for wiper blades</a:t>
                      </a:r>
                    </a:p>
                    <a:p>
                      <a:r>
                        <a:rPr lang="en-US" sz="1000" dirty="0" smtClean="0"/>
                        <a:t>1 for engine belts and hoses</a:t>
                      </a:r>
                    </a:p>
                    <a:p>
                      <a:r>
                        <a:rPr lang="en-US" sz="1000" dirty="0" smtClean="0"/>
                        <a:t>2 for brake pads and linings</a:t>
                      </a:r>
                    </a:p>
                    <a:p>
                      <a:r>
                        <a:rPr lang="en-US" sz="1000" dirty="0" smtClean="0"/>
                        <a:t>0 for clutch disc</a:t>
                      </a:r>
                    </a:p>
                    <a:p>
                      <a:r>
                        <a:rPr lang="en-US" sz="1000" dirty="0" smtClean="0"/>
                        <a:t>0 for shock absorbers</a:t>
                      </a:r>
                    </a:p>
                    <a:p>
                      <a:endParaRPr lang="en-US" sz="1000" dirty="0" smtClean="0"/>
                    </a:p>
                    <a:p>
                      <a:r>
                        <a:rPr lang="en-US" sz="1000" dirty="0" smtClean="0"/>
                        <a:t>Step 2 icon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260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Calculation displays in appropriate fields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With this worksheet, you can calculate the cost of the Premium Maintenance Plan and the savings to the customer. The savings automatically populate the Commercial Cost-per-Mile Value Builder Quick Quote Tool. </a:t>
                      </a:r>
                    </a:p>
                    <a:p>
                      <a:endParaRPr lang="en-US" sz="10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34" charset="0"/>
                          <a:cs typeface="Arial" pitchFamily="34" charset="0"/>
                        </a:rPr>
                        <a:t>You can see that we’ve entered the relevant limited wear item replacements information for your customer. </a:t>
                      </a:r>
                      <a:r>
                        <a:rPr kumimoji="0" lang="en-US" sz="1000" b="0" i="0" u="none" strike="noStrike" cap="none" normalizeH="0" baseline="0" dirty="0" smtClean="0">
                          <a:ln>
                            <a:noFill/>
                          </a:ln>
                          <a:solidFill>
                            <a:schemeClr val="tx1"/>
                          </a:solidFill>
                          <a:effectLst/>
                          <a:latin typeface="Arial" charset="0"/>
                        </a:rPr>
                        <a:t>The form then indicates  the total cost for all maintenance items, the retail cost of the maintenance plan, and the cost saving to the customer. Note that you would do another cost-per-mile and Premium Maintenance savings calculation for the customer’s cars.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These worksheets not only help you price the ESP plans, they give you data you can show your customer to demonstrate the value of purchasing these plans to manage costs and save money.</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1440662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53</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416862789"/>
              </p:ext>
            </p:extLst>
          </p:nvPr>
        </p:nvGraphicFramePr>
        <p:xfrm>
          <a:off x="623147" y="3563620"/>
          <a:ext cx="5914274" cy="5981346"/>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3018A</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Text_Image_Right</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When learner clicks on Lee’s Lesson icon, video player appears to play video #5 as an overlay (VIDEO IS REQUIRED TO VIEW)</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Lee’s Lesson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CommerciaLease Quick Quote image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 Step 2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062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 1</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You definitely need to discuss lease options with your customers and you can bet your competition is! For some customers, there are tax and cash flow benefits to leasing vs. purchasing so they’ll be interested in what you present. It’s also  important to encourage these customers to talk to their tax advisor before finalizing the transaction.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Leasing is an integral part of the Ford Commercial Business Solution, so you and Michelle can employ another helpful tool with these customers.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Since your customer leases the cars in his fleet and some are close to lease end, you’ll want to provide a </a:t>
                      </a:r>
                      <a:r>
                        <a:rPr kumimoji="0" lang="en-US" sz="1000" b="0" i="0" u="none" strike="noStrike" cap="none" normalizeH="0" baseline="0" dirty="0" err="1" smtClean="0">
                          <a:ln>
                            <a:noFill/>
                          </a:ln>
                          <a:solidFill>
                            <a:schemeClr val="tx1"/>
                          </a:solidFill>
                          <a:effectLst/>
                          <a:latin typeface="Arial" charset="0"/>
                        </a:rPr>
                        <a:t>CommerciaLease</a:t>
                      </a:r>
                      <a:r>
                        <a:rPr kumimoji="0" lang="en-US" sz="1000" b="0" i="0" u="none" strike="noStrike" cap="none" normalizeH="0" baseline="0" dirty="0" smtClean="0">
                          <a:ln>
                            <a:noFill/>
                          </a:ln>
                          <a:solidFill>
                            <a:schemeClr val="tx1"/>
                          </a:solidFill>
                          <a:effectLst/>
                          <a:latin typeface="Arial" charset="0"/>
                        </a:rPr>
                        <a:t> Quick Quote.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FF0000"/>
                          </a:solidFill>
                          <a:effectLst/>
                          <a:latin typeface="Arial" charset="0"/>
                        </a:rPr>
                        <a:t>[To come from Lee: info on how to fill in lease info]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6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 2</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The Ford Credit </a:t>
                      </a:r>
                      <a:r>
                        <a:rPr kumimoji="0" lang="en-US" sz="1000" b="0" i="0" u="none" strike="noStrike" cap="none" normalizeH="0" baseline="0" dirty="0" err="1" smtClean="0">
                          <a:ln>
                            <a:noFill/>
                          </a:ln>
                          <a:solidFill>
                            <a:schemeClr val="tx1"/>
                          </a:solidFill>
                          <a:effectLst/>
                          <a:latin typeface="Arial" charset="0"/>
                        </a:rPr>
                        <a:t>CommerciaLease</a:t>
                      </a:r>
                      <a:r>
                        <a:rPr kumimoji="0" lang="en-US" sz="1000" b="0" i="0" u="none" strike="noStrike" cap="none" normalizeH="0" baseline="0" dirty="0" smtClean="0">
                          <a:ln>
                            <a:noFill/>
                          </a:ln>
                          <a:solidFill>
                            <a:schemeClr val="tx1"/>
                          </a:solidFill>
                          <a:effectLst/>
                          <a:latin typeface="Arial" charset="0"/>
                        </a:rPr>
                        <a:t> Quick Quote helps lease customers understand how financing the ESP effects their lease payment. This form is actually another tab in the Cost-per-mile Value Builder Excel spreadsheet. It integrates the cost-per-mile calculation along with a Ford Commercial Business Solutions total cost to estimate the total monthly lease payment.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16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 3</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The form then calculates the estimated monthly lease payment with – and without – the Ford Commercial Business Solutions. This provides yet another opportunity to demonstrate for your customer the value of purchasing the Ford Commercial Business Solution. Click on the Lee’s Leasing Lesson icon for a demonstration of how this tool works. It picks up from where Joe left off when working with a lease customer.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54</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943878412"/>
              </p:ext>
            </p:extLst>
          </p:nvPr>
        </p:nvGraphicFramePr>
        <p:xfrm>
          <a:off x="609483" y="3900565"/>
          <a:ext cx="5914274" cy="2396850"/>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3018B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Video Player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2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Lee’s Lesson video #5 plays as an overlay with an “x” in the upper right corner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err="1" smtClean="0">
                          <a:ln>
                            <a:noFill/>
                          </a:ln>
                          <a:solidFill>
                            <a:schemeClr val="tx1"/>
                          </a:solidFill>
                          <a:effectLst/>
                          <a:latin typeface="Arial" charset="0"/>
                        </a:rPr>
                        <a:t>Camtasia</a:t>
                      </a:r>
                      <a:r>
                        <a:rPr kumimoji="0" lang="en-US" sz="1000" b="0" i="0" u="none" strike="noStrike" cap="none" normalizeH="0" baseline="0" dirty="0" smtClean="0">
                          <a:ln>
                            <a:noFill/>
                          </a:ln>
                          <a:solidFill>
                            <a:schemeClr val="tx1"/>
                          </a:solidFill>
                          <a:effectLst/>
                          <a:latin typeface="Arial" charset="0"/>
                        </a:rPr>
                        <a:t> video with Joe/Ford Credit </a:t>
                      </a:r>
                      <a:r>
                        <a:rPr kumimoji="0" lang="en-US" sz="1000" b="0" i="0" u="none" strike="noStrike" cap="none" normalizeH="0" baseline="0" dirty="0" err="1" smtClean="0">
                          <a:ln>
                            <a:noFill/>
                          </a:ln>
                          <a:solidFill>
                            <a:schemeClr val="tx1"/>
                          </a:solidFill>
                          <a:effectLst/>
                          <a:latin typeface="Arial" charset="0"/>
                        </a:rPr>
                        <a:t>SME</a:t>
                      </a:r>
                      <a:r>
                        <a:rPr kumimoji="0" lang="en-US" sz="1000" b="0" i="0" u="none" strike="noStrike" cap="none" normalizeH="0" baseline="0" dirty="0" smtClean="0">
                          <a:ln>
                            <a:noFill/>
                          </a:ln>
                          <a:solidFill>
                            <a:schemeClr val="tx1"/>
                          </a:solidFill>
                          <a:effectLst/>
                          <a:latin typeface="Arial" charset="0"/>
                        </a:rPr>
                        <a:t> vo demonstrating how to enter cost-per-mile calculation into Quick Quote and complete Quick Quote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err="1" smtClean="0">
                          <a:ln>
                            <a:noFill/>
                          </a:ln>
                          <a:solidFill>
                            <a:schemeClr val="tx1"/>
                          </a:solidFill>
                          <a:effectLst/>
                          <a:latin typeface="Arial" charset="0"/>
                        </a:rPr>
                        <a:t>Lee’svideo</a:t>
                      </a:r>
                      <a:r>
                        <a:rPr kumimoji="0" lang="en-US" sz="1000" b="1" i="0" u="none" strike="noStrike" cap="none" normalizeH="0" baseline="0" dirty="0" smtClean="0">
                          <a:ln>
                            <a:noFill/>
                          </a:ln>
                          <a:solidFill>
                            <a:schemeClr val="tx1"/>
                          </a:solidFill>
                          <a:effectLst/>
                          <a:latin typeface="Arial" charset="0"/>
                        </a:rPr>
                        <a:t>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Lee vo demonstrating how to use Quick Quote tool</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55</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486322321"/>
              </p:ext>
            </p:extLst>
          </p:nvPr>
        </p:nvGraphicFramePr>
        <p:xfrm>
          <a:off x="609483" y="3900566"/>
          <a:ext cx="5914274" cy="240659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3019</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Map</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3 in color, other steps grayed out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Solution-based Selling graphic (revised)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You’re now ready to move to Step Three in the process: Present the Proposal.  Click “next” to continue.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56</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224707729"/>
              </p:ext>
            </p:extLst>
          </p:nvPr>
        </p:nvGraphicFramePr>
        <p:xfrm>
          <a:off x="609483" y="3900565"/>
          <a:ext cx="5914274" cy="4578085"/>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3020</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Text_Image_Right</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Learner clicks on template cover to continue to next page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32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Customer Presentation template cover image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3002, 3020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3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8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Michelle now has the information she needs to understand her customer’s requirements. She has performed cost-per-mile, Premium Maintenance savings, and CommerciaLease Quick Quote calculations. She’s ready to develop a sales presentation on Ford Commercial Business Solutions for her customer.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Why does Michelle do this? Because it enhances her professional image, helps her make her business case to her customers, and positions her well against competing companies that come prepared with professional presentations.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000" dirty="0" smtClean="0">
                          <a:latin typeface="Arial" pitchFamily="34" charset="0"/>
                          <a:cs typeface="Arial" pitchFamily="34" charset="0"/>
                        </a:rPr>
                        <a:t>Again, we have made it easy for</a:t>
                      </a:r>
                      <a:r>
                        <a:rPr lang="en-US" sz="1000" baseline="0" dirty="0" smtClean="0">
                          <a:latin typeface="Arial" pitchFamily="34" charset="0"/>
                          <a:cs typeface="Arial" pitchFamily="34" charset="0"/>
                        </a:rPr>
                        <a:t> Michelle and YOU to</a:t>
                      </a:r>
                      <a:r>
                        <a:rPr lang="en-US" sz="1000" dirty="0" smtClean="0">
                          <a:latin typeface="Arial" pitchFamily="34" charset="0"/>
                          <a:cs typeface="Arial" pitchFamily="34" charset="0"/>
                        </a:rPr>
                        <a:t> create a professional sales presentation. Simply</a:t>
                      </a:r>
                      <a:r>
                        <a:rPr lang="en-US" sz="1000" baseline="0" dirty="0" smtClean="0">
                          <a:latin typeface="Arial" pitchFamily="34" charset="0"/>
                          <a:cs typeface="Arial" pitchFamily="34" charset="0"/>
                        </a:rPr>
                        <a:t> use the </a:t>
                      </a:r>
                      <a:r>
                        <a:rPr lang="en-US" sz="1000" dirty="0" smtClean="0">
                          <a:latin typeface="Arial" pitchFamily="34" charset="0"/>
                          <a:cs typeface="Arial" pitchFamily="34" charset="0"/>
                        </a:rPr>
                        <a:t> Customer Sales Presentation PowerPoint template</a:t>
                      </a:r>
                      <a:r>
                        <a:rPr lang="en-US" sz="1000" dirty="0" smtClean="0">
                          <a:solidFill>
                            <a:schemeClr val="tx1"/>
                          </a:solidFill>
                          <a:latin typeface="Arial" pitchFamily="34" charset="0"/>
                          <a:cs typeface="Arial" pitchFamily="34" charset="0"/>
                        </a:rPr>
                        <a:t> that you</a:t>
                      </a:r>
                      <a:r>
                        <a:rPr lang="en-US" sz="1000" baseline="0" dirty="0" smtClean="0">
                          <a:solidFill>
                            <a:schemeClr val="tx1"/>
                          </a:solidFill>
                          <a:latin typeface="Arial" pitchFamily="34" charset="0"/>
                          <a:cs typeface="Arial" pitchFamily="34" charset="0"/>
                        </a:rPr>
                        <a:t> can include in </a:t>
                      </a:r>
                      <a:r>
                        <a:rPr lang="en-US" sz="1000" baseline="0" dirty="0" smtClean="0">
                          <a:latin typeface="Arial" pitchFamily="34" charset="0"/>
                          <a:cs typeface="Arial" pitchFamily="34" charset="0"/>
                        </a:rPr>
                        <a:t>the Commercial Vehicle Dealer Kit folder materials available at the Dealer </a:t>
                      </a:r>
                      <a:r>
                        <a:rPr lang="en-US" sz="1000" baseline="0" dirty="0" err="1" smtClean="0">
                          <a:latin typeface="Arial" pitchFamily="34" charset="0"/>
                          <a:cs typeface="Arial" pitchFamily="34" charset="0"/>
                        </a:rPr>
                        <a:t>eStore</a:t>
                      </a:r>
                      <a:r>
                        <a:rPr lang="en-US" sz="1000" baseline="0" dirty="0" smtClean="0">
                          <a:latin typeface="Arial" pitchFamily="34" charset="0"/>
                          <a:cs typeface="Arial" pitchFamily="34" charset="0"/>
                        </a:rPr>
                        <a:t> through </a:t>
                      </a:r>
                      <a:r>
                        <a:rPr lang="en-US" sz="1000" baseline="0" dirty="0" err="1" smtClean="0">
                          <a:latin typeface="Arial" pitchFamily="34" charset="0"/>
                          <a:cs typeface="Arial" pitchFamily="34" charset="0"/>
                        </a:rPr>
                        <a:t>FMCDealer</a:t>
                      </a:r>
                      <a:r>
                        <a:rPr lang="en-US" sz="1000" baseline="0" dirty="0" smtClean="0">
                          <a:latin typeface="Arial" pitchFamily="34" charset="0"/>
                          <a:cs typeface="Arial" pitchFamily="34" charset="0"/>
                        </a:rPr>
                        <a:t>-dot-com.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Click on the template cover to learn more about how Michelle – and you – can customize your presentation.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57</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030590803"/>
              </p:ext>
            </p:extLst>
          </p:nvPr>
        </p:nvGraphicFramePr>
        <p:xfrm>
          <a:off x="609483" y="3900566"/>
          <a:ext cx="5914274" cy="4350076"/>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3021</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Call-out text appears to match </a:t>
                      </a:r>
                      <a:r>
                        <a:rPr kumimoji="0" lang="en-US" sz="1000" b="0" i="0" u="none" strike="noStrike" cap="none" normalizeH="0" baseline="0" dirty="0" err="1" smtClean="0">
                          <a:ln>
                            <a:noFill/>
                          </a:ln>
                          <a:solidFill>
                            <a:schemeClr val="tx1"/>
                          </a:solidFill>
                          <a:effectLst/>
                          <a:latin typeface="Arial" charset="0"/>
                        </a:rPr>
                        <a:t>vo</a:t>
                      </a:r>
                      <a:r>
                        <a:rPr kumimoji="0" lang="en-US" sz="1000" b="0" i="0" u="none" strike="noStrike" cap="none" normalizeH="0" baseline="0" dirty="0" smtClean="0">
                          <a:ln>
                            <a:noFill/>
                          </a:ln>
                          <a:solidFill>
                            <a:schemeClr val="tx1"/>
                          </a:solidFill>
                          <a:effectLst/>
                          <a:latin typeface="Arial" charset="0"/>
                        </a:rPr>
                        <a:t> as the user clicks on each image.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3020, 3026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3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Michelle starts by adding the appropriate dealership information indicated on the template slides.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17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Top page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Michelle adds the dealership name to the cover, the name of the customer, dealership, date and proposal presenter to the next slide. She continues adding the dealership name and any other information indicated on the appropriate pages.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6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Bottom page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When she gets to the Dealership Provided Services page, Michelle lists any services her dealership will offer as part of the Ford Commercial Business Solution; for example, Quick Lane, extended service hours, pickup and delivery, or a dedicated Service Advisor. Mentioning them  helps communicate the value of Ford Commercial Business Solutions.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58</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844936850"/>
              </p:ext>
            </p:extLst>
          </p:nvPr>
        </p:nvGraphicFramePr>
        <p:xfrm>
          <a:off x="609483" y="3900566"/>
          <a:ext cx="5914274" cy="261407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3022</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Call-out text appears to match </a:t>
                      </a:r>
                      <a:r>
                        <a:rPr kumimoji="0" lang="en-US" sz="1000" b="0" i="0" u="none" strike="noStrike" cap="none" normalizeH="0" baseline="0" dirty="0" err="1" smtClean="0">
                          <a:ln>
                            <a:noFill/>
                          </a:ln>
                          <a:solidFill>
                            <a:schemeClr val="tx1"/>
                          </a:solidFill>
                          <a:effectLst/>
                          <a:latin typeface="Arial" charset="0"/>
                        </a:rPr>
                        <a:t>vo</a:t>
                      </a:r>
                      <a:r>
                        <a:rPr kumimoji="0" lang="en-US" sz="1000" b="0" i="0" u="none" strike="noStrike" cap="none" normalizeH="0" baseline="0" dirty="0" smtClean="0">
                          <a:ln>
                            <a:noFill/>
                          </a:ln>
                          <a:solidFill>
                            <a:schemeClr val="tx1"/>
                          </a:solidFill>
                          <a:effectLst/>
                          <a:latin typeface="Arial" charset="0"/>
                        </a:rPr>
                        <a:t> as the user clicks on each image.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3022A, 3022B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Customer Presentation template cover image and slide 26 with customized text included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3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Here is the cover page and the additional services page customized with Michelle’s dealership name and information.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413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59</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004164424"/>
              </p:ext>
            </p:extLst>
          </p:nvPr>
        </p:nvGraphicFramePr>
        <p:xfrm>
          <a:off x="609483" y="3519550"/>
          <a:ext cx="5914274" cy="528326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3023</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Call-out text appears to match </a:t>
                      </a:r>
                      <a:r>
                        <a:rPr kumimoji="0" lang="en-US" sz="1000" b="0" i="0" u="none" strike="noStrike" cap="none" normalizeH="0" baseline="0" dirty="0" err="1" smtClean="0">
                          <a:ln>
                            <a:noFill/>
                          </a:ln>
                          <a:solidFill>
                            <a:schemeClr val="tx1"/>
                          </a:solidFill>
                          <a:effectLst/>
                          <a:latin typeface="Arial" charset="0"/>
                        </a:rPr>
                        <a:t>vo</a:t>
                      </a:r>
                      <a:r>
                        <a:rPr kumimoji="0" lang="en-US" sz="1000" b="0" i="0" u="none" strike="noStrike" cap="none" normalizeH="0" baseline="0" dirty="0" smtClean="0">
                          <a:ln>
                            <a:noFill/>
                          </a:ln>
                          <a:solidFill>
                            <a:schemeClr val="tx1"/>
                          </a:solidFill>
                          <a:effectLst/>
                          <a:latin typeface="Arial" charset="0"/>
                        </a:rPr>
                        <a:t> as the user clicks on each image.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Presentation template pages - customer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3023A, 3023B, 3023C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3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Next, Michelle enters the relevant customer information into the presentation template. Click on each customer page image for an example of how you can enter customer information.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1520">
                <a:tc>
                  <a:txBody>
                    <a:bodyPr/>
                    <a:lstStyle/>
                    <a:p>
                      <a:pPr marL="228600" marR="0" lvl="1" indent="0" algn="l" defTabSz="2286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page – Easy as 1, 2, 3</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dirty="0" smtClean="0">
                          <a:latin typeface="Arial" pitchFamily="34" charset="0"/>
                          <a:cs typeface="Arial" pitchFamily="34" charset="0"/>
                        </a:rPr>
                        <a:t>For her lease customers, Michelle inserts their CommerciaLease Quick Quote in the designated location in the presentation. For customers who are not leasing, this page is deleted.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1520">
                <a:tc>
                  <a:txBody>
                    <a:bodyPr/>
                    <a:lstStyle/>
                    <a:p>
                      <a:pPr marL="228600" marR="0" lvl="1"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a:t>
                      </a:r>
                      <a:r>
                        <a:rPr kumimoji="0" lang="en-US" sz="1000" b="0" i="0" u="none" strike="noStrike" cap="none" normalizeH="0" baseline="30000" dirty="0" smtClean="0">
                          <a:ln>
                            <a:noFill/>
                          </a:ln>
                          <a:solidFill>
                            <a:schemeClr val="tx1"/>
                          </a:solidFill>
                          <a:effectLst/>
                          <a:latin typeface="Arial" charset="0"/>
                        </a:rPr>
                        <a:t>nd</a:t>
                      </a:r>
                      <a:r>
                        <a:rPr kumimoji="0" lang="en-US" sz="1000" b="0" i="0" u="none" strike="noStrike" cap="none" normalizeH="0" baseline="0" dirty="0" smtClean="0">
                          <a:ln>
                            <a:noFill/>
                          </a:ln>
                          <a:solidFill>
                            <a:schemeClr val="tx1"/>
                          </a:solidFill>
                          <a:effectLst/>
                          <a:latin typeface="Arial" charset="0"/>
                        </a:rPr>
                        <a:t> page – Commercial Line of Credit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dirty="0" smtClean="0">
                          <a:latin typeface="Arial" pitchFamily="34" charset="0"/>
                          <a:cs typeface="Arial" pitchFamily="34" charset="0"/>
                        </a:rPr>
                        <a:t>The template includes a Ford Credit Commercial Lending section with a slide for each of the three Ford Credit Commercial Lending options. Michelle keeps the slide for the financing she is recommending and the Commercial Line of Credit page and deletes the other slides.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22860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a:t>
                      </a:r>
                      <a:r>
                        <a:rPr kumimoji="0" lang="en-US" sz="1000" b="0" i="0" u="none" strike="noStrike" cap="none" normalizeH="0" baseline="30000" dirty="0" smtClean="0">
                          <a:ln>
                            <a:noFill/>
                          </a:ln>
                          <a:solidFill>
                            <a:schemeClr val="tx1"/>
                          </a:solidFill>
                          <a:effectLst/>
                          <a:latin typeface="Arial" charset="0"/>
                        </a:rPr>
                        <a:t>rd</a:t>
                      </a:r>
                      <a:r>
                        <a:rPr kumimoji="0" lang="en-US" sz="1000" b="0" i="0" u="none" strike="noStrike" cap="none" normalizeH="0" baseline="0" dirty="0" smtClean="0">
                          <a:ln>
                            <a:noFill/>
                          </a:ln>
                          <a:solidFill>
                            <a:schemeClr val="tx1"/>
                          </a:solidFill>
                          <a:effectLst/>
                          <a:latin typeface="Arial" charset="0"/>
                        </a:rPr>
                        <a:t> page – The Cost Advantage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dirty="0" smtClean="0">
                          <a:latin typeface="Arial" pitchFamily="34" charset="0"/>
                          <a:cs typeface="Arial" pitchFamily="34" charset="0"/>
                        </a:rPr>
                        <a:t>Michelle then adds the Cost-Per-Mile and Premium Maintenance savings worksheets to the proposal along with any additional customer information indicated in the template.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192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dirty="0" smtClean="0">
                          <a:latin typeface="Arial" pitchFamily="34" charset="0"/>
                          <a:cs typeface="Arial" pitchFamily="34" charset="0"/>
                        </a:rPr>
                        <a:t>One of the advantages of using this template is that</a:t>
                      </a:r>
                      <a:r>
                        <a:rPr lang="en-US" sz="1000" baseline="0" dirty="0" smtClean="0">
                          <a:latin typeface="Arial" pitchFamily="34" charset="0"/>
                          <a:cs typeface="Arial" pitchFamily="34" charset="0"/>
                        </a:rPr>
                        <a:t> you can present it to a customer online and-or as a hard copy. Take the time to make it personal for your customers, so you have a powerful sales proposal that demonstrates your professionalism and helps build the relationship.</a:t>
                      </a:r>
                      <a:endParaRPr lang="en-US" sz="1000" dirty="0" smtClean="0">
                        <a:latin typeface="Arial" pitchFamily="34" charset="0"/>
                        <a:cs typeface="Arial" pitchFamily="34"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209878855"/>
              </p:ext>
            </p:extLst>
          </p:nvPr>
        </p:nvGraphicFramePr>
        <p:xfrm>
          <a:off x="609483" y="3900564"/>
          <a:ext cx="5914274" cy="3158758"/>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003C</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SyncedAnimation</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Image fades on screen. Left talk “bubble” slides on from left to align with VO. Right talk “bubble” slides in from right to align with VO.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003C</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718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sng" strike="noStrike" cap="none" normalizeH="0" baseline="0" dirty="0" smtClean="0">
                          <a:ln>
                            <a:noFill/>
                          </a:ln>
                          <a:solidFill>
                            <a:schemeClr val="tx1"/>
                          </a:solidFill>
                          <a:effectLst/>
                          <a:latin typeface="Arial" charset="0"/>
                        </a:rPr>
                        <a:t>Fleet Mgmt Co Representative:</a:t>
                      </a: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Our fleet management plan offers you a full maintenance program with a fixed cost for all routine maintenance and repairs, hundreds of service locations across the country, monthly reporting and billing … and more.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sng" strike="noStrike" cap="none" normalizeH="0" baseline="0" dirty="0" smtClean="0">
                          <a:ln>
                            <a:noFill/>
                          </a:ln>
                          <a:solidFill>
                            <a:schemeClr val="tx1"/>
                          </a:solidFill>
                          <a:effectLst/>
                          <a:latin typeface="Arial" charset="0"/>
                        </a:rPr>
                        <a:t>Customer:</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That sounds like something I would be interested in – especially if it saves me time and money. Tell me more.</a:t>
                      </a:r>
                      <a:endParaRPr kumimoji="0" lang="en-US" sz="1000" b="0" i="0" u="sng"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60</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975217135"/>
              </p:ext>
            </p:extLst>
          </p:nvPr>
        </p:nvGraphicFramePr>
        <p:xfrm>
          <a:off x="609483" y="3900566"/>
          <a:ext cx="5914274" cy="4084536"/>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3024</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Image_Build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Copy is on screen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Images appear one by one until collage is formed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Images of brochures: ESP, QFC, Fleet, Ford Credit Commercial Lending, Presentation Kit cover icon OR Use the slide you see here from a client presentation.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Step 3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851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The Customer Sales Presentation Kit is almost complete and assembled in the Commercial Vehicle Presentation folder. Michelle adds a QFC credit application, relevant presentation materials and brochures to reinforce what they’ve discussed, and the completed worksheets from the Commercial Cost-per-mile Value Builder Quick Quote tool.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Every dealership should have quantities of these materials in stock to use in marketing and sales efforts. You can order ESP and QFC brochures from the Dealer </a:t>
                      </a:r>
                      <a:r>
                        <a:rPr kumimoji="0" lang="en-US" sz="1000" b="0" i="0" u="none" strike="noStrike" cap="none" normalizeH="0" baseline="0" dirty="0" err="1" smtClean="0">
                          <a:ln>
                            <a:noFill/>
                          </a:ln>
                          <a:solidFill>
                            <a:schemeClr val="tx1"/>
                          </a:solidFill>
                          <a:effectLst/>
                          <a:latin typeface="Arial" charset="0"/>
                        </a:rPr>
                        <a:t>eStore</a:t>
                      </a:r>
                      <a:r>
                        <a:rPr kumimoji="0" lang="en-US" sz="1000" b="0" i="0" u="none" strike="noStrike" cap="none" normalizeH="0" baseline="0" dirty="0" smtClean="0">
                          <a:ln>
                            <a:noFill/>
                          </a:ln>
                          <a:solidFill>
                            <a:schemeClr val="tx1"/>
                          </a:solidFill>
                          <a:effectLst/>
                          <a:latin typeface="Arial" charset="0"/>
                        </a:rPr>
                        <a:t>. You can download Ford Credit Commercial Lending materials by logging onto FMC Dealer, choosing the Finance tab, then the  Commercial Lending Finance link on the left-side of the page.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61</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554466193"/>
              </p:ext>
            </p:extLst>
          </p:nvPr>
        </p:nvGraphicFramePr>
        <p:xfrm>
          <a:off x="609483" y="3900567"/>
          <a:ext cx="5914274" cy="3800845"/>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3025</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Cover Flow</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17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Bullets build to sync with vo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Proposal pages swap out in cover flow style to align with </a:t>
                      </a:r>
                      <a:r>
                        <a:rPr kumimoji="0" lang="en-US" sz="1000" b="0" i="0" u="none" strike="noStrike" cap="none" normalizeH="0" baseline="0" dirty="0" err="1" smtClean="0">
                          <a:ln>
                            <a:noFill/>
                          </a:ln>
                          <a:solidFill>
                            <a:schemeClr val="tx1"/>
                          </a:solidFill>
                          <a:effectLst/>
                          <a:latin typeface="Arial" charset="0"/>
                        </a:rPr>
                        <a:t>vo</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3022A, 3023A, 3023C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3 icon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513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When you meet with your customer to present your proposal, focus on the features and benefits of the financing, service and fleet management elements along with the money and time this comprehensive life cycle solution provides.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If the customer has any objections during your presentation, respond to them by reinforcing the benefits of your proposal.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Finally, ask for the sale. This is critical. Too many sales are lost because the salesperson did not ask.</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Click on Step 4 on the Sales Process icon to close the sale.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62</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755364429"/>
              </p:ext>
            </p:extLst>
          </p:nvPr>
        </p:nvGraphicFramePr>
        <p:xfrm>
          <a:off x="609483" y="3900566"/>
          <a:ext cx="5914274" cy="2406594"/>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3026</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Map</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Steps 4 and 5 in color, other steps grayed out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Solution-based Selling graphic (revised)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You’re now ready to move to Steps Four and Five  in the process: Close the Sale and Maintain the Relationship. Click “next” to continue.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63</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563427775"/>
              </p:ext>
            </p:extLst>
          </p:nvPr>
        </p:nvGraphicFramePr>
        <p:xfrm>
          <a:off x="609483" y="3900566"/>
          <a:ext cx="5914274" cy="4202756"/>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3027A</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Image_Text_BulletBuild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17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4 bullets build to sync with vo;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5 title and bullet syncs with vo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icon pops up at end of vo; learner clicks, video plays  as an overlay (VIDEO IS REQUIRED TO VIEW)</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icon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3027A1, 3027A2, 3027A3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Steps 4 and 5 icons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16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4</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Once you have gained the customer’s agreement, you can close the sale. Follow your dealership’s process and complete the necessary paperwork, including an ESP application, QFC enrollment and credit application.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And – this is very important – remember to thank your customer for his or her business upon completing the transaction.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6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Step 5</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 you know, you’re not done when you’ve closed the sale. Follow-up regularly with your customers to make sure they’re satisfied with their service. You will earn loyal customers when you reinforce the benefits they are enjoying, and respond quickly to any concerns.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Click on the </a:t>
                      </a: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icon to hear Joe sum it all up.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64</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821262126"/>
              </p:ext>
            </p:extLst>
          </p:nvPr>
        </p:nvGraphicFramePr>
        <p:xfrm>
          <a:off x="609483" y="3900567"/>
          <a:ext cx="5914274" cy="3953245"/>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3027B</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Video Player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Wiegand’s</a:t>
                      </a:r>
                      <a:r>
                        <a:rPr kumimoji="0" lang="en-US" sz="1000" b="0" i="0" u="none" strike="noStrike" cap="none" normalizeH="0" baseline="0" dirty="0" smtClean="0">
                          <a:ln>
                            <a:noFill/>
                          </a:ln>
                          <a:solidFill>
                            <a:schemeClr val="tx1"/>
                          </a:solidFill>
                          <a:effectLst/>
                          <a:latin typeface="Arial" charset="0"/>
                        </a:rPr>
                        <a:t> Wisdom #5 plays as an overlay with an “x” in the upper right corner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Click “Next” to continue text appears at end of video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Video player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61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Joe’s video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Joe reviews the critical steps in the sales process: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Qualify every customer (don’t make assumptions)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Reinforce the value of these worksheets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Stress the importance of completing these with every customer and  customizing the presentation template</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Briefly describe how to assemble the kit and use it to demonstrate our competitive advantage to customers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000" dirty="0" smtClean="0">
                          <a:latin typeface="Arial" pitchFamily="34" charset="0"/>
                          <a:cs typeface="Arial" pitchFamily="34" charset="0"/>
                        </a:rPr>
                        <a:t>Use cost-per-mile value</a:t>
                      </a:r>
                      <a:r>
                        <a:rPr lang="en-US" sz="1000" baseline="0" dirty="0" smtClean="0">
                          <a:latin typeface="Arial" pitchFamily="34" charset="0"/>
                          <a:cs typeface="Arial" pitchFamily="34" charset="0"/>
                        </a:rPr>
                        <a:t> builder t</a:t>
                      </a:r>
                      <a:r>
                        <a:rPr lang="en-US" sz="1000" dirty="0" smtClean="0">
                          <a:latin typeface="Arial" pitchFamily="34" charset="0"/>
                          <a:cs typeface="Arial" pitchFamily="34" charset="0"/>
                        </a:rPr>
                        <a:t>o highlight cost efficiencies</a:t>
                      </a:r>
                    </a:p>
                    <a:p>
                      <a:pPr marL="171450" indent="-171450">
                        <a:buFont typeface="Arial" pitchFamily="34" charset="0"/>
                        <a:buChar char="•"/>
                      </a:pPr>
                      <a:r>
                        <a:rPr lang="en-US" sz="1000" dirty="0" smtClean="0">
                          <a:latin typeface="Arial" pitchFamily="34" charset="0"/>
                          <a:cs typeface="Arial" pitchFamily="34" charset="0"/>
                        </a:rPr>
                        <a:t>Establish Ford Commercial Business Solutions as a life-cycle strategy that is superior to the competition</a:t>
                      </a:r>
                    </a:p>
                    <a:p>
                      <a:pPr marL="171450" indent="-171450">
                        <a:buFont typeface="Arial" pitchFamily="34" charset="0"/>
                        <a:buChar char="•"/>
                      </a:pPr>
                      <a:r>
                        <a:rPr lang="en-US" sz="1000" dirty="0" smtClean="0">
                          <a:latin typeface="Arial" pitchFamily="34" charset="0"/>
                          <a:cs typeface="Arial" pitchFamily="34" charset="0"/>
                        </a:rPr>
                        <a:t>Emphasize and reinforce features and benefits of each element of Ford Commercial Business Solutions over competition</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Leverage your selling skills to beat the competition</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charset="0"/>
                        </a:rPr>
                        <a:t>Grow your commercial business with our life cycle management solution.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65</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179385283"/>
              </p:ext>
            </p:extLst>
          </p:nvPr>
        </p:nvGraphicFramePr>
        <p:xfrm>
          <a:off x="609483" y="3900565"/>
          <a:ext cx="5914274" cy="1791706"/>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4000</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Transition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In this module, you’ll learn about the resources and tools you can use to develop a Ford Commercial Business Solutions sales presentation for a customer.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66</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637349348"/>
              </p:ext>
            </p:extLst>
          </p:nvPr>
        </p:nvGraphicFramePr>
        <p:xfrm>
          <a:off x="609483" y="3409481"/>
          <a:ext cx="5914274" cy="5774681"/>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4001</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Image_Text_BulletBuild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Folder cover appears to sync with vo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Bullets build to sync with vo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Associated images “slide” out of folder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4001</a:t>
                      </a:r>
                      <a:endParaRPr kumimoji="0" lang="en-US" sz="1000" b="0" i="0" u="sng"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24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Folder cover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Brochure spread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We’ve made it easy for you to put together a powerful, professional customer presentation for selling Ford Commercial Business Solutions . Start with a Commercial Vehicle Dealer kit and worksheets that help you make your business case to each customer.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The Commercial Vehicle Dealer kit includes a folder with a competitive comparison chart for Ford Commercial Business Solutions vs. companies that provide fleet management services, a chart comparing Ford commercial service programs, and a Fleet Customer Support brochure. This kit can be ordered in quantity at no cost from Ford’s Dealer </a:t>
                      </a:r>
                      <a:r>
                        <a:rPr kumimoji="0" lang="en-US" sz="1000" b="0" i="0" u="none" strike="noStrike" cap="none" normalizeH="0" baseline="0" dirty="0" err="1" smtClean="0">
                          <a:ln>
                            <a:noFill/>
                          </a:ln>
                          <a:solidFill>
                            <a:schemeClr val="tx1"/>
                          </a:solidFill>
                          <a:effectLst/>
                          <a:latin typeface="Arial" charset="0"/>
                        </a:rPr>
                        <a:t>eStore</a:t>
                      </a: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67</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593812133"/>
              </p:ext>
            </p:extLst>
          </p:nvPr>
        </p:nvGraphicFramePr>
        <p:xfrm>
          <a:off x="609483" y="3409481"/>
          <a:ext cx="5914274" cy="5774681"/>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4002</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Image_Text_BulletBuild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8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Folder cover appears to sync with vo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Bullets build to sync with vo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Associated images “slide” out of folder</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19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3003, 3005A1, 3005A2, 3020</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24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Customer Interview form</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Cost-per-mile Calculator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Quick Quote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Worksheets are available for download from </a:t>
                      </a:r>
                      <a:r>
                        <a:rPr kumimoji="0" lang="en-US" sz="1000" b="0" i="0" u="none" strike="noStrike" cap="none" normalizeH="0" baseline="0" dirty="0" err="1" smtClean="0">
                          <a:ln>
                            <a:noFill/>
                          </a:ln>
                          <a:solidFill>
                            <a:schemeClr val="tx1"/>
                          </a:solidFill>
                          <a:effectLst/>
                          <a:latin typeface="Arial" charset="0"/>
                        </a:rPr>
                        <a:t>FMCDealer</a:t>
                      </a:r>
                      <a:r>
                        <a:rPr kumimoji="0" lang="en-US" sz="1000" b="0" i="0" u="none" strike="noStrike" cap="none" normalizeH="0" baseline="0" dirty="0" smtClean="0">
                          <a:ln>
                            <a:noFill/>
                          </a:ln>
                          <a:solidFill>
                            <a:schemeClr val="tx1"/>
                          </a:solidFill>
                          <a:effectLst/>
                          <a:latin typeface="Arial" charset="0"/>
                        </a:rPr>
                        <a:t>-dot-com.. These worksheets include:</a:t>
                      </a:r>
                    </a:p>
                    <a:p>
                      <a:pPr marL="171450" indent="-171450">
                        <a:buFont typeface="Arial" pitchFamily="34" charset="0"/>
                        <a:buChar char="•"/>
                      </a:pPr>
                      <a:r>
                        <a:rPr lang="en-US" sz="1000" dirty="0" smtClean="0">
                          <a:latin typeface="Arial" pitchFamily="34" charset="0"/>
                          <a:cs typeface="Arial" pitchFamily="34" charset="0"/>
                        </a:rPr>
                        <a:t>A Customer Interview form – or company profile. This is a guide to get you started in gathering the information you will need about your customer to understand his or her business needs and wants …</a:t>
                      </a:r>
                    </a:p>
                    <a:p>
                      <a:pPr marL="171450" indent="-171450">
                        <a:buFont typeface="Arial" pitchFamily="34" charset="0"/>
                        <a:buChar char="•"/>
                      </a:pPr>
                      <a:r>
                        <a:rPr lang="en-US" sz="1000" dirty="0" smtClean="0">
                          <a:latin typeface="Arial" pitchFamily="34" charset="0"/>
                          <a:cs typeface="Arial" pitchFamily="34" charset="0"/>
                        </a:rPr>
                        <a:t>The</a:t>
                      </a:r>
                      <a:r>
                        <a:rPr lang="en-US" sz="1000" baseline="0" dirty="0" smtClean="0">
                          <a:latin typeface="Arial" pitchFamily="34" charset="0"/>
                          <a:cs typeface="Arial" pitchFamily="34" charset="0"/>
                        </a:rPr>
                        <a:t> Commercial</a:t>
                      </a:r>
                      <a:r>
                        <a:rPr lang="en-US" sz="1000" dirty="0" smtClean="0">
                          <a:latin typeface="Arial" pitchFamily="34" charset="0"/>
                          <a:cs typeface="Arial" pitchFamily="34" charset="0"/>
                        </a:rPr>
                        <a:t> Cost-per-mile Value Builder Quick</a:t>
                      </a:r>
                      <a:r>
                        <a:rPr lang="en-US" sz="1000" baseline="0" dirty="0" smtClean="0">
                          <a:latin typeface="Arial" pitchFamily="34" charset="0"/>
                          <a:cs typeface="Arial" pitchFamily="34" charset="0"/>
                        </a:rPr>
                        <a:t> Quote Tool</a:t>
                      </a:r>
                      <a:r>
                        <a:rPr lang="en-US" sz="1000" dirty="0" smtClean="0">
                          <a:latin typeface="Arial" pitchFamily="34" charset="0"/>
                          <a:cs typeface="Arial" pitchFamily="34" charset="0"/>
                        </a:rPr>
                        <a:t> that you can use with customers to demonstrate</a:t>
                      </a:r>
                      <a:r>
                        <a:rPr lang="en-US" sz="1000" baseline="0" dirty="0" smtClean="0">
                          <a:latin typeface="Arial" pitchFamily="34" charset="0"/>
                          <a:cs typeface="Arial" pitchFamily="34" charset="0"/>
                        </a:rPr>
                        <a:t> the cost savings of including ESP </a:t>
                      </a:r>
                      <a:r>
                        <a:rPr lang="en-US" sz="1000" baseline="0" dirty="0" err="1" smtClean="0">
                          <a:latin typeface="Arial" pitchFamily="34" charset="0"/>
                          <a:cs typeface="Arial" pitchFamily="34" charset="0"/>
                        </a:rPr>
                        <a:t>PremiumCARE</a:t>
                      </a:r>
                      <a:r>
                        <a:rPr lang="en-US" sz="1000" baseline="0" dirty="0" smtClean="0">
                          <a:latin typeface="Arial" pitchFamily="34" charset="0"/>
                          <a:cs typeface="Arial" pitchFamily="34" charset="0"/>
                        </a:rPr>
                        <a:t> and Premium Maintenance in their purchase or lease transaction. It includes the </a:t>
                      </a:r>
                      <a:r>
                        <a:rPr lang="en-US" sz="1000" dirty="0" err="1" smtClean="0">
                          <a:latin typeface="Arial" pitchFamily="34" charset="0"/>
                          <a:cs typeface="Arial" pitchFamily="34" charset="0"/>
                        </a:rPr>
                        <a:t>CommerciaLease</a:t>
                      </a:r>
                      <a:r>
                        <a:rPr lang="en-US" sz="1000" dirty="0" smtClean="0">
                          <a:latin typeface="Arial" pitchFamily="34" charset="0"/>
                          <a:cs typeface="Arial" pitchFamily="34" charset="0"/>
                        </a:rPr>
                        <a:t> Quick Quote calculator</a:t>
                      </a:r>
                      <a:r>
                        <a:rPr lang="en-US" sz="1000" baseline="0" dirty="0" smtClean="0">
                          <a:latin typeface="Arial" pitchFamily="34" charset="0"/>
                          <a:cs typeface="Arial" pitchFamily="34" charset="0"/>
                        </a:rPr>
                        <a:t> that imports the cost-per-mile calculation and figures it into the lease payment to demonstrate the value of including the cost of ESP in a lease. And…</a:t>
                      </a:r>
                    </a:p>
                    <a:p>
                      <a:pPr marL="171450" indent="-171450">
                        <a:buFont typeface="Arial" pitchFamily="34" charset="0"/>
                        <a:buChar char="•"/>
                      </a:pPr>
                      <a:r>
                        <a:rPr lang="en-US" sz="1000" b="1" baseline="0" dirty="0" smtClean="0">
                          <a:solidFill>
                            <a:srgbClr val="FF0000"/>
                          </a:solidFill>
                          <a:latin typeface="Arial" pitchFamily="34" charset="0"/>
                          <a:cs typeface="Arial" pitchFamily="34" charset="0"/>
                        </a:rPr>
                        <a:t>A Fuel Card application for customers who want this feature </a:t>
                      </a:r>
                    </a:p>
                    <a:p>
                      <a:pPr marL="0" indent="0">
                        <a:buFont typeface="Arial" pitchFamily="34" charset="0"/>
                        <a:buNone/>
                      </a:pPr>
                      <a:endParaRPr lang="en-US" sz="800" baseline="0" dirty="0" smtClean="0">
                        <a:latin typeface="Arial" pitchFamily="34" charset="0"/>
                        <a:cs typeface="Arial" pitchFamily="34"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68</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168167427"/>
              </p:ext>
            </p:extLst>
          </p:nvPr>
        </p:nvGraphicFramePr>
        <p:xfrm>
          <a:off x="609483" y="3900565"/>
          <a:ext cx="5914274" cy="2542810"/>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4003</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FMCDealer screen grab on at landing, arrows appear to match vo. QFC </a:t>
                      </a:r>
                      <a:r>
                        <a:rPr kumimoji="0" lang="en-US" sz="1000" b="0" i="0" u="none" strike="noStrike" cap="none" normalizeH="0" baseline="0" dirty="0" err="1" smtClean="0">
                          <a:ln>
                            <a:noFill/>
                          </a:ln>
                          <a:solidFill>
                            <a:schemeClr val="tx1"/>
                          </a:solidFill>
                          <a:effectLst/>
                          <a:latin typeface="Arial" charset="0"/>
                        </a:rPr>
                        <a:t>url</a:t>
                      </a:r>
                      <a:r>
                        <a:rPr kumimoji="0" lang="en-US" sz="1000" b="0" i="0" u="none" strike="noStrike" cap="none" normalizeH="0" baseline="0" dirty="0" smtClean="0">
                          <a:ln>
                            <a:noFill/>
                          </a:ln>
                          <a:solidFill>
                            <a:schemeClr val="tx1"/>
                          </a:solidFill>
                          <a:effectLst/>
                          <a:latin typeface="Arial" charset="0"/>
                        </a:rPr>
                        <a:t> appears anywhere on the page, perhaps highlighted, as an alternate location for information. It appears to match the vo.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4003</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19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Once at </a:t>
                      </a:r>
                      <a:r>
                        <a:rPr kumimoji="0" lang="en-US" sz="1000" b="0" i="0" u="none" strike="noStrike" cap="none" normalizeH="0" baseline="0" dirty="0" err="1" smtClean="0">
                          <a:ln>
                            <a:noFill/>
                          </a:ln>
                          <a:solidFill>
                            <a:schemeClr val="tx1"/>
                          </a:solidFill>
                          <a:effectLst/>
                          <a:latin typeface="Arial" charset="0"/>
                        </a:rPr>
                        <a:t>FMCDealer</a:t>
                      </a:r>
                      <a:r>
                        <a:rPr kumimoji="0" lang="en-US" sz="1000" b="0" i="0" u="none" strike="noStrike" cap="none" normalizeH="0" baseline="0" dirty="0" smtClean="0">
                          <a:ln>
                            <a:noFill/>
                          </a:ln>
                          <a:solidFill>
                            <a:schemeClr val="tx1"/>
                          </a:solidFill>
                          <a:effectLst/>
                          <a:latin typeface="Arial" charset="0"/>
                        </a:rPr>
                        <a:t>-dot-com, click on the  Parts and Service tab, the ESP link in left menu, and then the Fleet link on the right-hand side of the screen. You can also find resources at qfc-dot-ford-dot.com. </a:t>
                      </a:r>
                      <a:r>
                        <a:rPr kumimoji="0" lang="en-US" sz="1000" b="0" i="0" u="none" strike="noStrike" cap="none" normalizeH="0" baseline="0" dirty="0" smtClean="0">
                          <a:ln>
                            <a:noFill/>
                          </a:ln>
                          <a:solidFill>
                            <a:srgbClr val="FF0000"/>
                          </a:solidFill>
                          <a:effectLst/>
                          <a:latin typeface="Arial" charset="0"/>
                        </a:rPr>
                        <a:t> </a:t>
                      </a:r>
                      <a:r>
                        <a:rPr kumimoji="0" lang="en-US" sz="1000" b="0" i="0" u="none" strike="noStrike" cap="none" normalizeH="0" baseline="0" dirty="0" smtClean="0">
                          <a:ln>
                            <a:noFill/>
                          </a:ln>
                          <a:solidFill>
                            <a:schemeClr val="tx1"/>
                          </a:solidFill>
                          <a:effectLst/>
                          <a:latin typeface="Arial" charset="0"/>
                        </a:rPr>
                        <a:t>As a reminder, your Job Aid also has this information. Complete Presentation Kits are available from the Dealer </a:t>
                      </a:r>
                      <a:r>
                        <a:rPr kumimoji="0" lang="en-US" sz="1000" b="0" i="0" u="none" strike="noStrike" cap="none" normalizeH="0" baseline="0" dirty="0" err="1" smtClean="0">
                          <a:ln>
                            <a:noFill/>
                          </a:ln>
                          <a:solidFill>
                            <a:schemeClr val="tx1"/>
                          </a:solidFill>
                          <a:effectLst/>
                          <a:latin typeface="Arial" charset="0"/>
                        </a:rPr>
                        <a:t>eStore</a:t>
                      </a:r>
                      <a:r>
                        <a:rPr kumimoji="0" lang="en-US" sz="1000" b="0" i="0" u="none" strike="noStrike" cap="none" normalizeH="0" baseline="0" dirty="0" smtClean="0">
                          <a:ln>
                            <a:noFill/>
                          </a:ln>
                          <a:solidFill>
                            <a:schemeClr val="tx1"/>
                          </a:solidFill>
                          <a:effectLst/>
                          <a:latin typeface="Arial" charset="0"/>
                        </a:rPr>
                        <a:t> reference item FCS-COMM-DLRKIT.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69</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215722589"/>
              </p:ext>
            </p:extLst>
          </p:nvPr>
        </p:nvGraphicFramePr>
        <p:xfrm>
          <a:off x="609483" y="3900565"/>
          <a:ext cx="5914274" cy="3936510"/>
        </p:xfrm>
        <a:graphic>
          <a:graphicData uri="http://schemas.openxmlformats.org/drawingml/2006/table">
            <a:tbl>
              <a:tblPr/>
              <a:tblGrid>
                <a:gridCol w="1459366"/>
                <a:gridCol w="4454908"/>
              </a:tblGrid>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4004</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Cover Flow</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As the website comes to front of cover flow, bullet point appears as header above image</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9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4003, 4004A, 4004B, 4004C, 4004D</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1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ESP</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QFC</a:t>
                      </a: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Ford Credit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BPN</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There are several Ford websites that are excellent resources for you as you develop </a:t>
                      </a:r>
                      <a:r>
                        <a:rPr kumimoji="0" lang="en-US" sz="1000" b="0" i="0" u="sng" strike="noStrike" cap="none" normalizeH="0" baseline="0" dirty="0" smtClean="0">
                          <a:ln>
                            <a:noFill/>
                          </a:ln>
                          <a:solidFill>
                            <a:schemeClr val="tx1"/>
                          </a:solidFill>
                          <a:effectLst/>
                          <a:latin typeface="Arial" charset="0"/>
                        </a:rPr>
                        <a:t>your</a:t>
                      </a:r>
                      <a:r>
                        <a:rPr kumimoji="0" lang="en-US" sz="1000" b="0" i="0" u="none" strike="noStrike" cap="none" normalizeH="0" baseline="0" dirty="0" smtClean="0">
                          <a:ln>
                            <a:noFill/>
                          </a:ln>
                          <a:solidFill>
                            <a:schemeClr val="tx1"/>
                          </a:solidFill>
                          <a:effectLst/>
                          <a:latin typeface="Arial" charset="0"/>
                        </a:rPr>
                        <a:t> presentation.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The key websites you’ll visit most often are: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ESP on </a:t>
                      </a:r>
                      <a:r>
                        <a:rPr kumimoji="0" lang="en-US" sz="1000" b="0" i="0" u="none" strike="noStrike" cap="none" normalizeH="0" baseline="0" dirty="0" err="1" smtClean="0">
                          <a:ln>
                            <a:noFill/>
                          </a:ln>
                          <a:solidFill>
                            <a:schemeClr val="tx1"/>
                          </a:solidFill>
                          <a:effectLst/>
                          <a:latin typeface="Arial" charset="0"/>
                        </a:rPr>
                        <a:t>FMCDealer</a:t>
                      </a:r>
                      <a:r>
                        <a:rPr kumimoji="0" lang="en-US" sz="1000" b="0" i="0" u="none" strike="noStrike" cap="none" normalizeH="0" baseline="0" dirty="0" smtClean="0">
                          <a:ln>
                            <a:noFill/>
                          </a:ln>
                          <a:solidFill>
                            <a:schemeClr val="tx1"/>
                          </a:solidFill>
                          <a:effectLst/>
                          <a:latin typeface="Arial" charset="0"/>
                        </a:rPr>
                        <a:t>-dot-com, </a:t>
                      </a:r>
                      <a:r>
                        <a:rPr kumimoji="0" lang="en-US" sz="1000" b="0" i="0" u="none" strike="noStrike" cap="none" normalizeH="0" baseline="0" dirty="0" err="1" smtClean="0">
                          <a:ln>
                            <a:noFill/>
                          </a:ln>
                          <a:solidFill>
                            <a:schemeClr val="tx1"/>
                          </a:solidFill>
                          <a:effectLst/>
                          <a:latin typeface="Arial" charset="0"/>
                        </a:rPr>
                        <a:t>QFC,The</a:t>
                      </a:r>
                      <a:r>
                        <a:rPr kumimoji="0" lang="en-US" sz="1000" b="0" i="0" u="none" strike="noStrike" cap="none" normalizeH="0" baseline="0" dirty="0" smtClean="0">
                          <a:ln>
                            <a:noFill/>
                          </a:ln>
                          <a:solidFill>
                            <a:schemeClr val="tx1"/>
                          </a:solidFill>
                          <a:effectLst/>
                          <a:latin typeface="Arial" charset="0"/>
                        </a:rPr>
                        <a:t> Ford Credit Commercial Lending page on the Ford Credit website, and The BPN site. These are all listed on your Job Aid.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Now, it’s your turn to sell Ford Commercial Business Solutions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9"/>
            <a:ext cx="5303520" cy="273673"/>
          </a:xfrm>
          <a:prstGeom prst="rect">
            <a:avLst/>
          </a:prstGeom>
        </p:spPr>
        <p:txBody>
          <a:bodyPr vert="horz" lIns="93095" tIns="46549" rIns="93095" bIns="46549"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7</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3955013376"/>
              </p:ext>
            </p:extLst>
          </p:nvPr>
        </p:nvGraphicFramePr>
        <p:xfrm>
          <a:off x="609483" y="3900565"/>
          <a:ext cx="5914274" cy="3695498"/>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004</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Text_Image_Right</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Bullets appear on screen, image slides in from right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004</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84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sz="1000" b="0" i="0" u="sng" strike="noStrike" cap="none" normalizeH="0" baseline="0" dirty="0" smtClean="0">
                          <a:ln>
                            <a:noFill/>
                          </a:ln>
                          <a:solidFill>
                            <a:schemeClr val="tx1"/>
                          </a:solidFill>
                          <a:effectLst/>
                          <a:latin typeface="Arial" charset="0"/>
                        </a:rPr>
                        <a:t>Narrator: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Are you losing your commercial customers to competitors like the one you just viewed? These competitors go beyond just selling or leasing cars and trucks. They offer commercial customers a comprehensive array of products and services to help them manage their vehicles more efficiently and cost-effectively.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70</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667735465"/>
              </p:ext>
            </p:extLst>
          </p:nvPr>
        </p:nvGraphicFramePr>
        <p:xfrm>
          <a:off x="609483" y="3900565"/>
          <a:ext cx="5914274" cy="1472478"/>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5000</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Transition</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Ford oval </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Let’s take a moment to review some key learning points.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71</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544307532"/>
              </p:ext>
            </p:extLst>
          </p:nvPr>
        </p:nvGraphicFramePr>
        <p:xfrm>
          <a:off x="609483" y="3900565"/>
          <a:ext cx="5914274" cy="3465524"/>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5001</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Text_BulletBuild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Bullets build to sync with vo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384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main bullet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a:t>
                      </a:r>
                      <a:r>
                        <a:rPr kumimoji="0" lang="en-US" sz="1000" b="0" i="0" u="none" strike="noStrike" cap="none" normalizeH="0" baseline="30000" dirty="0" smtClean="0">
                          <a:ln>
                            <a:noFill/>
                          </a:ln>
                          <a:solidFill>
                            <a:schemeClr val="tx1"/>
                          </a:solidFill>
                          <a:effectLst/>
                          <a:latin typeface="Arial" charset="0"/>
                        </a:rPr>
                        <a:t>nd</a:t>
                      </a:r>
                      <a:r>
                        <a:rPr kumimoji="0" lang="en-US" sz="1000" b="0" i="0" u="none" strike="noStrike" cap="none" normalizeH="0" baseline="0" dirty="0" smtClean="0">
                          <a:ln>
                            <a:noFill/>
                          </a:ln>
                          <a:solidFill>
                            <a:schemeClr val="tx1"/>
                          </a:solidFill>
                          <a:effectLst/>
                          <a:latin typeface="Arial" charset="0"/>
                        </a:rPr>
                        <a:t> main bullet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sub-bullet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a:t>
                      </a:r>
                      <a:r>
                        <a:rPr kumimoji="0" lang="en-US" sz="1000" b="0" i="0" u="none" strike="noStrike" cap="none" normalizeH="0" baseline="30000" dirty="0" smtClean="0">
                          <a:ln>
                            <a:noFill/>
                          </a:ln>
                          <a:solidFill>
                            <a:schemeClr val="tx1"/>
                          </a:solidFill>
                          <a:effectLst/>
                          <a:latin typeface="Arial" charset="0"/>
                        </a:rPr>
                        <a:t>nd</a:t>
                      </a:r>
                      <a:r>
                        <a:rPr kumimoji="0" lang="en-US" sz="1000" b="0" i="0" u="none" strike="noStrike" cap="none" normalizeH="0" baseline="0" dirty="0" smtClean="0">
                          <a:ln>
                            <a:noFill/>
                          </a:ln>
                          <a:solidFill>
                            <a:schemeClr val="tx1"/>
                          </a:solidFill>
                          <a:effectLst/>
                          <a:latin typeface="Arial" charset="0"/>
                        </a:rPr>
                        <a:t>, 3</a:t>
                      </a:r>
                      <a:r>
                        <a:rPr kumimoji="0" lang="en-US" sz="1000" b="0" i="0" u="none" strike="noStrike" cap="none" normalizeH="0" baseline="30000" dirty="0" smtClean="0">
                          <a:ln>
                            <a:noFill/>
                          </a:ln>
                          <a:solidFill>
                            <a:schemeClr val="tx1"/>
                          </a:solidFill>
                          <a:effectLst/>
                          <a:latin typeface="Arial" charset="0"/>
                        </a:rPr>
                        <a:t>rd</a:t>
                      </a:r>
                      <a:r>
                        <a:rPr kumimoji="0" lang="en-US" sz="1000" b="0" i="0" u="none" strike="noStrike" cap="none" normalizeH="0" baseline="0" dirty="0" smtClean="0">
                          <a:ln>
                            <a:noFill/>
                          </a:ln>
                          <a:solidFill>
                            <a:schemeClr val="tx1"/>
                          </a:solidFill>
                          <a:effectLst/>
                          <a:latin typeface="Arial" charset="0"/>
                        </a:rPr>
                        <a:t> sub-bullet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4</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sub-bullet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a:t>
                      </a:r>
                      <a:r>
                        <a:rPr kumimoji="0" lang="en-US" sz="1000" b="0" i="0" u="none" strike="noStrike" cap="none" normalizeH="0" baseline="30000" dirty="0" smtClean="0">
                          <a:ln>
                            <a:noFill/>
                          </a:ln>
                          <a:solidFill>
                            <a:schemeClr val="tx1"/>
                          </a:solidFill>
                          <a:effectLst/>
                          <a:latin typeface="Arial" charset="0"/>
                        </a:rPr>
                        <a:t>rd</a:t>
                      </a:r>
                      <a:r>
                        <a:rPr kumimoji="0" lang="en-US" sz="1000" b="0" i="0" u="none" strike="noStrike" cap="none" normalizeH="0" baseline="0" dirty="0" smtClean="0">
                          <a:ln>
                            <a:noFill/>
                          </a:ln>
                          <a:solidFill>
                            <a:schemeClr val="tx1"/>
                          </a:solidFill>
                          <a:effectLst/>
                          <a:latin typeface="Arial" charset="0"/>
                        </a:rPr>
                        <a:t> main bullet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In this course, you learned about the excellent opportunity you have for growing your commercial business by retaining and recapturing customers with the Ford Commercial Business Solutions.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The Ford Commercial Business Solutions is a comprehensive vehicle ownership strategy that you can customize to meet your commercial customer’s individual needs. It is an integrated approach that provides reduced life cycle costs, improved operational efficiencies, and the elimination of service variability.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You now know about the tools and resources you can use to develop customized presentations that will help you sell the Ford Commercial Business Solutions to increase your commercial business.</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72</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1416428248"/>
              </p:ext>
            </p:extLst>
          </p:nvPr>
        </p:nvGraphicFramePr>
        <p:xfrm>
          <a:off x="609483" y="3900566"/>
          <a:ext cx="5914274" cy="3573090"/>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5002</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Image_Text_BulletBuild</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Bullets build to sync with </a:t>
                      </a:r>
                      <a:r>
                        <a:rPr kumimoji="0" lang="en-US" sz="1000" b="0" i="0" u="none" strike="noStrike" cap="none" normalizeH="0" baseline="0" dirty="0" err="1" smtClean="0">
                          <a:ln>
                            <a:noFill/>
                          </a:ln>
                          <a:solidFill>
                            <a:schemeClr val="tx1"/>
                          </a:solidFill>
                          <a:effectLst/>
                          <a:latin typeface="Arial" charset="0"/>
                        </a:rPr>
                        <a:t>vo</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3020, 4001</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81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indent="0">
                        <a:lnSpc>
                          <a:spcPct val="100000"/>
                        </a:lnSpc>
                        <a:spcAft>
                          <a:spcPts val="300"/>
                        </a:spcAft>
                        <a:buNone/>
                      </a:pPr>
                      <a:r>
                        <a:rPr kumimoji="0" lang="en-US" sz="1000" b="0" i="0" u="none" strike="noStrike" cap="none" normalizeH="0" baseline="0" dirty="0" smtClean="0">
                          <a:ln>
                            <a:noFill/>
                          </a:ln>
                          <a:solidFill>
                            <a:schemeClr val="tx1"/>
                          </a:solidFill>
                          <a:effectLst/>
                          <a:latin typeface="Arial" charset="0"/>
                        </a:rPr>
                        <a:t>You’ve come to the end of this course. </a:t>
                      </a:r>
                      <a:r>
                        <a:rPr lang="en-US" sz="1000" dirty="0" smtClean="0">
                          <a:latin typeface="Arial" pitchFamily="34" charset="0"/>
                          <a:cs typeface="Arial" pitchFamily="34" charset="0"/>
                        </a:rPr>
                        <a:t>You should now be able to:</a:t>
                      </a:r>
                    </a:p>
                    <a:p>
                      <a:pPr marL="171450" indent="-171450">
                        <a:lnSpc>
                          <a:spcPct val="114000"/>
                        </a:lnSpc>
                        <a:spcAft>
                          <a:spcPts val="0"/>
                        </a:spcAft>
                        <a:buFont typeface="Arial" pitchFamily="34" charset="0"/>
                        <a:buChar char="•"/>
                      </a:pPr>
                      <a:r>
                        <a:rPr lang="en-US" sz="1000" dirty="0" smtClean="0">
                          <a:latin typeface="Arial" pitchFamily="34" charset="0"/>
                          <a:cs typeface="Arial" pitchFamily="34" charset="0"/>
                        </a:rPr>
                        <a:t>Explain the opportunity offered by Ford Commercial Business Solutions for increasing dealership commercial business and profitability</a:t>
                      </a:r>
                    </a:p>
                    <a:p>
                      <a:pPr marL="171450" indent="-171450">
                        <a:lnSpc>
                          <a:spcPct val="114000"/>
                        </a:lnSpc>
                        <a:spcAft>
                          <a:spcPts val="0"/>
                        </a:spcAft>
                        <a:buFont typeface="Arial" pitchFamily="34" charset="0"/>
                        <a:buChar char="•"/>
                      </a:pPr>
                      <a:r>
                        <a:rPr lang="en-US" sz="1000" dirty="0" smtClean="0">
                          <a:latin typeface="Arial" pitchFamily="34" charset="0"/>
                          <a:cs typeface="Arial" pitchFamily="34" charset="0"/>
                        </a:rPr>
                        <a:t>Identify commercial customer needs and wants for fleet management services</a:t>
                      </a:r>
                    </a:p>
                    <a:p>
                      <a:pPr marL="171450" indent="-171450">
                        <a:lnSpc>
                          <a:spcPct val="114000"/>
                        </a:lnSpc>
                        <a:spcAft>
                          <a:spcPts val="0"/>
                        </a:spcAft>
                        <a:buFont typeface="Arial" pitchFamily="34" charset="0"/>
                        <a:buChar char="•"/>
                      </a:pPr>
                      <a:r>
                        <a:rPr lang="en-US" sz="1000" dirty="0" smtClean="0">
                          <a:latin typeface="Arial" pitchFamily="34" charset="0"/>
                          <a:cs typeface="Arial" pitchFamily="34" charset="0"/>
                        </a:rPr>
                        <a:t>Demonstrate the benefits and value of the Ford Commercial Business Solutions over the competition</a:t>
                      </a:r>
                    </a:p>
                    <a:p>
                      <a:pPr marL="171450" indent="-171450">
                        <a:lnSpc>
                          <a:spcPct val="114000"/>
                        </a:lnSpc>
                        <a:spcAft>
                          <a:spcPts val="0"/>
                        </a:spcAft>
                        <a:buFont typeface="Arial" pitchFamily="34" charset="0"/>
                        <a:buChar char="•"/>
                      </a:pPr>
                      <a:r>
                        <a:rPr lang="en-US" sz="1000" dirty="0" smtClean="0">
                          <a:latin typeface="Arial" pitchFamily="34" charset="0"/>
                          <a:cs typeface="Arial" pitchFamily="34" charset="0"/>
                        </a:rPr>
                        <a:t>Develop customized presentations to sell Ford Commercial Business Solutions, and</a:t>
                      </a:r>
                    </a:p>
                    <a:p>
                      <a:pPr marL="171450" indent="-171450">
                        <a:lnSpc>
                          <a:spcPct val="114000"/>
                        </a:lnSpc>
                        <a:spcAft>
                          <a:spcPts val="0"/>
                        </a:spcAft>
                        <a:buFont typeface="Arial" pitchFamily="34" charset="0"/>
                        <a:buChar char="•"/>
                      </a:pPr>
                      <a:r>
                        <a:rPr lang="en-US" sz="1000" dirty="0" smtClean="0">
                          <a:latin typeface="Arial" pitchFamily="34" charset="0"/>
                          <a:cs typeface="Arial" pitchFamily="34" charset="0"/>
                        </a:rPr>
                        <a:t>Apply a consultative sales process to successfully sell Ford Commercial Business Solutions</a:t>
                      </a:r>
                    </a:p>
                    <a:p>
                      <a:pPr marL="0" indent="0">
                        <a:lnSpc>
                          <a:spcPct val="114000"/>
                        </a:lnSpc>
                        <a:spcAft>
                          <a:spcPts val="0"/>
                        </a:spcAft>
                        <a:buFont typeface="Arial" pitchFamily="34" charset="0"/>
                        <a:buNone/>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Good luck, and good selling!</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defRPr/>
            </a:pPr>
            <a:r>
              <a:rPr lang="en-US" dirty="0"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8</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766446511"/>
              </p:ext>
            </p:extLst>
          </p:nvPr>
        </p:nvGraphicFramePr>
        <p:xfrm>
          <a:off x="609483" y="3900565"/>
          <a:ext cx="5914274" cy="3695498"/>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005</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Text_Image_Left</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Bullets appear on screen, image slides in from left</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005</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84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sz="1000" b="0" i="0" u="sng" strike="noStrike" cap="none" normalizeH="0" baseline="0" dirty="0" smtClean="0">
                          <a:ln>
                            <a:noFill/>
                          </a:ln>
                          <a:solidFill>
                            <a:schemeClr val="tx1"/>
                          </a:solidFill>
                          <a:effectLst/>
                          <a:latin typeface="Arial" charset="0"/>
                        </a:rPr>
                        <a:t>Narrator: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Other OEMs and companies that offer fleet management services have seen the future of the commercial business and are responding by going after your customers with professional presentations.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5288" y="579438"/>
            <a:ext cx="3660775" cy="2744787"/>
          </a:xfrm>
        </p:spPr>
      </p:sp>
      <p:sp>
        <p:nvSpPr>
          <p:cNvPr id="5" name="Slide Number Placeholder 4"/>
          <p:cNvSpPr>
            <a:spLocks noGrp="1"/>
          </p:cNvSpPr>
          <p:nvPr>
            <p:ph type="sldNum" sz="quarter" idx="11"/>
          </p:nvPr>
        </p:nvSpPr>
        <p:spPr/>
        <p:txBody>
          <a:bodyPr/>
          <a:lstStyle/>
          <a:p>
            <a:pPr>
              <a:defRPr/>
            </a:pPr>
            <a:fld id="{3EBFE28B-477A-4988-9AC9-435F2BF116B3}" type="slidenum">
              <a:rPr lang="en-US" smtClean="0"/>
              <a:pPr>
                <a:defRPr/>
              </a:pPr>
              <a:t>9</a:t>
            </a:fld>
            <a:endParaRPr lang="en-US" dirty="0"/>
          </a:p>
        </p:txBody>
      </p:sp>
      <p:graphicFrame>
        <p:nvGraphicFramePr>
          <p:cNvPr id="6" name="Group 28"/>
          <p:cNvGraphicFramePr>
            <a:graphicFrameLocks noGrp="1"/>
          </p:cNvGraphicFramePr>
          <p:nvPr>
            <p:extLst>
              <p:ext uri="{D42A27DB-BD31-4B8C-83A1-F6EECF244321}">
                <p14:modId xmlns:p14="http://schemas.microsoft.com/office/powerpoint/2010/main" val="2645893004"/>
              </p:ext>
            </p:extLst>
          </p:nvPr>
        </p:nvGraphicFramePr>
        <p:xfrm>
          <a:off x="609483" y="3900565"/>
          <a:ext cx="5914274" cy="4607932"/>
        </p:xfrm>
        <a:graphic>
          <a:graphicData uri="http://schemas.openxmlformats.org/drawingml/2006/table">
            <a:tbl>
              <a:tblPr/>
              <a:tblGrid>
                <a:gridCol w="1459366"/>
                <a:gridCol w="4454908"/>
              </a:tblGrid>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Number</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006</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Slide Type</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rPr>
                        <a:t>Logos_animation</a:t>
                      </a: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Programming Notes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Competitor logos drop in from top of screen to stack in middle of screen. From right and left the steel compactors “squish” the logos until the two sides of the steel compactor meet in middle and logos are completely gone. Then the two sides of the steel compactor retract off screen and reveal the Ford logo.</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Buttons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5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Graphics</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Competitive logos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Metal stampers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Ford oval</a:t>
                      </a: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684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rPr>
                        <a:t>Audio Script</a:t>
                      </a:r>
                    </a:p>
                  </a:txBody>
                  <a:tcPr marL="92171" marR="92171" marT="46015" marB="46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sz="1000" b="0" i="0" u="sng" strike="noStrike" cap="none" normalizeH="0" baseline="0" dirty="0" smtClean="0">
                          <a:ln>
                            <a:noFill/>
                          </a:ln>
                          <a:solidFill>
                            <a:schemeClr val="tx1"/>
                          </a:solidFill>
                          <a:effectLst/>
                          <a:latin typeface="Arial" charset="0"/>
                        </a:rPr>
                        <a:t>Narrator: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You can STOP losing business to these competitors!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In this course, you’ll learn how you can successfully compete against fleet service management companies and grow your commercial business with an integrated, comprehensive commercial business solution.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cap="none" normalizeH="0" baseline="0" dirty="0" smtClean="0">
                          <a:ln>
                            <a:noFill/>
                          </a:ln>
                          <a:solidFill>
                            <a:schemeClr val="tx1"/>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cap="none" normalizeH="0" baseline="0" dirty="0" smtClean="0">
                        <a:ln>
                          <a:noFill/>
                        </a:ln>
                        <a:solidFill>
                          <a:schemeClr val="tx1"/>
                        </a:solidFill>
                        <a:effectLst/>
                        <a:latin typeface="Arial" charset="0"/>
                      </a:endParaRPr>
                    </a:p>
                  </a:txBody>
                  <a:tcPr marL="92171" marR="92171" marT="46015" marB="46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Header Placeholder 1"/>
          <p:cNvSpPr>
            <a:spLocks noGrp="1"/>
          </p:cNvSpPr>
          <p:nvPr>
            <p:ph type="hdr" sz="quarter"/>
          </p:nvPr>
        </p:nvSpPr>
        <p:spPr>
          <a:xfrm>
            <a:off x="1072922" y="191148"/>
            <a:ext cx="5303520" cy="273673"/>
          </a:xfrm>
          <a:prstGeom prst="rect">
            <a:avLst/>
          </a:prstGeom>
        </p:spPr>
        <p:txBody>
          <a:bodyPr vert="horz" lIns="93100" tIns="46552" rIns="93100" bIns="46552" rtlCol="0"/>
          <a:lstStyle>
            <a:lvl1pPr algn="l" fontAlgn="auto">
              <a:spcBef>
                <a:spcPts val="0"/>
              </a:spcBef>
              <a:spcAft>
                <a:spcPts val="0"/>
              </a:spcAft>
              <a:defRPr sz="1200" b="1">
                <a:latin typeface="Arial" pitchFamily="34" charset="0"/>
                <a:ea typeface="+mn-ea"/>
                <a:cs typeface="Arial" pitchFamily="34" charset="0"/>
              </a:defRPr>
            </a:lvl1pPr>
          </a:lstStyle>
          <a:p>
            <a:pPr algn="ctr">
              <a:defRPr/>
            </a:pPr>
            <a:r>
              <a:rPr lang="en-US" smtClean="0"/>
              <a:t>Growing Your Commercial Business with Ford Commercial Business Solutions</a:t>
            </a:r>
            <a:endParaRPr lang="en-US" dirty="0"/>
          </a:p>
        </p:txBody>
      </p:sp>
      <p:sp>
        <p:nvSpPr>
          <p:cNvPr id="3" name="Footer Placeholder 2"/>
          <p:cNvSpPr>
            <a:spLocks noGrp="1"/>
          </p:cNvSpPr>
          <p:nvPr>
            <p:ph type="ftr" sz="quarter" idx="12"/>
          </p:nvPr>
        </p:nvSpPr>
        <p:spPr/>
        <p:txBody>
          <a:bodyPr/>
          <a:lstStyle/>
          <a:p>
            <a:r>
              <a:rPr lang="en-US" smtClean="0"/>
              <a:t>Storyboard</a:t>
            </a:r>
            <a:endParaRPr lang="en-US"/>
          </a:p>
        </p:txBody>
      </p:sp>
    </p:spTree>
    <p:extLst>
      <p:ext uri="{BB962C8B-B14F-4D97-AF65-F5344CB8AC3E}">
        <p14:creationId xmlns:p14="http://schemas.microsoft.com/office/powerpoint/2010/main" val="933330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3120" y="1785105"/>
            <a:ext cx="7625080" cy="189659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lang="en-US" sz="4400" b="1" dirty="0">
                <a:latin typeface="Arial" pitchFamily="34" charset="0"/>
                <a:cs typeface="Arial" pitchFamily="34" charset="0"/>
              </a:defRPr>
            </a:lvl1pPr>
          </a:lstStyle>
          <a:p>
            <a:pPr lvl="0"/>
            <a:r>
              <a:rPr lang="en-US" dirty="0" smtClean="0"/>
              <a:t>CLICK TO EDIT MASTER TITLE STYLE</a:t>
            </a:r>
            <a:endParaRPr lang="en-US" dirty="0"/>
          </a:p>
        </p:txBody>
      </p:sp>
      <p:sp>
        <p:nvSpPr>
          <p:cNvPr id="3" name="Subtitle 2"/>
          <p:cNvSpPr>
            <a:spLocks noGrp="1"/>
          </p:cNvSpPr>
          <p:nvPr>
            <p:ph type="subTitle" idx="1"/>
          </p:nvPr>
        </p:nvSpPr>
        <p:spPr>
          <a:xfrm>
            <a:off x="843280" y="3695703"/>
            <a:ext cx="7620000" cy="1126188"/>
          </a:xfrm>
          <a:noFill/>
          <a:ln w="9525">
            <a:noFill/>
            <a:miter lim="800000"/>
            <a:headEnd/>
            <a:tailEnd/>
          </a:ln>
          <a:effectLst/>
        </p:spPr>
        <p:txBody>
          <a:bodyPr/>
          <a:lstStyle>
            <a:lvl1pPr marL="0" indent="0" algn="l">
              <a:lnSpc>
                <a:spcPct val="90000"/>
              </a:lnSpc>
              <a:buNone/>
              <a:defRPr sz="32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26668" y="779103"/>
            <a:ext cx="8493482" cy="426811"/>
          </a:xfrm>
          <a:prstGeom prst="rect">
            <a:avLst/>
          </a:prstGeom>
        </p:spPr>
        <p:txBody>
          <a:bodyPr/>
          <a:lstStyle>
            <a:lvl1pPr>
              <a:defRPr sz="3200">
                <a:latin typeface="Arial" pitchFamily="34" charset="0"/>
                <a:cs typeface="Arial" pitchFamily="34" charset="0"/>
              </a:defRPr>
            </a:lvl1pPr>
          </a:lstStyle>
          <a:p>
            <a:r>
              <a:rPr lang="en-US" dirty="0" smtClean="0"/>
              <a:t>Click To Edit Master Title Style</a:t>
            </a:r>
            <a:endParaRPr lang="en-US" dirty="0"/>
          </a:p>
        </p:txBody>
      </p:sp>
      <p:sp>
        <p:nvSpPr>
          <p:cNvPr id="10" name="Content Placeholder 3"/>
          <p:cNvSpPr>
            <a:spLocks noGrp="1"/>
          </p:cNvSpPr>
          <p:nvPr>
            <p:ph sz="quarter" idx="10"/>
          </p:nvPr>
        </p:nvSpPr>
        <p:spPr>
          <a:xfrm>
            <a:off x="327279" y="1314536"/>
            <a:ext cx="8483092" cy="4970651"/>
          </a:xfr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14000"/>
              </a:lnSpc>
              <a:spcAft>
                <a:spcPts val="300"/>
              </a:spcAft>
              <a:buClrTx/>
              <a:defRPr lang="en-US" dirty="0" smtClean="0"/>
            </a:lvl1pPr>
            <a:lvl2pPr>
              <a:lnSpc>
                <a:spcPct val="114000"/>
              </a:lnSpc>
              <a:spcAft>
                <a:spcPts val="300"/>
              </a:spcAft>
              <a:buClrTx/>
              <a:defRPr lang="en-US" dirty="0" smtClean="0"/>
            </a:lvl2pPr>
            <a:lvl3pPr>
              <a:lnSpc>
                <a:spcPct val="114000"/>
              </a:lnSpc>
              <a:spcAft>
                <a:spcPts val="300"/>
              </a:spcAft>
              <a:buClrTx/>
              <a:defRPr lang="en-US" dirty="0" smtClean="0"/>
            </a:lvl3pPr>
            <a:lvl4pPr marL="971550" indent="-285750">
              <a:spcAft>
                <a:spcPts val="1200"/>
              </a:spcAft>
              <a:buClrTx/>
              <a:buFont typeface="Courier New" pitchFamily="49" charset="0"/>
              <a:buChar char="o"/>
              <a:defRPr lang="en-US" dirty="0" smtClean="0"/>
            </a:lvl4pPr>
            <a:lvl5pPr>
              <a:spcAft>
                <a:spcPts val="1200"/>
              </a:spcAft>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26668" y="779103"/>
            <a:ext cx="5633085" cy="426811"/>
          </a:xfrm>
          <a:prstGeom prst="rect">
            <a:avLst/>
          </a:prstGeom>
        </p:spPr>
        <p:txBody>
          <a:bodyPr/>
          <a:lstStyle>
            <a:lvl1pPr>
              <a:defRPr sz="2400">
                <a:latin typeface="Arial" pitchFamily="34" charset="0"/>
                <a:cs typeface="Arial" pitchFamily="34" charset="0"/>
              </a:defRPr>
            </a:lvl1pPr>
          </a:lstStyle>
          <a:p>
            <a:r>
              <a:rPr lang="en-US" dirty="0" smtClean="0"/>
              <a:t>CLICK TO EDIT MASTER TITLE STYLE</a:t>
            </a:r>
            <a:endParaRPr lang="en-US" dirty="0"/>
          </a:p>
        </p:txBody>
      </p:sp>
      <p:sp>
        <p:nvSpPr>
          <p:cNvPr id="12" name="Content Placeholder 3"/>
          <p:cNvSpPr>
            <a:spLocks noGrp="1"/>
          </p:cNvSpPr>
          <p:nvPr>
            <p:ph sz="quarter" idx="10"/>
          </p:nvPr>
        </p:nvSpPr>
        <p:spPr>
          <a:xfrm>
            <a:off x="327279" y="1314539"/>
            <a:ext cx="8483092" cy="4970648"/>
          </a:xfrm>
        </p:spPr>
        <p:txBody>
          <a:bodyPr/>
          <a:lstStyle>
            <a:lvl1pPr>
              <a:lnSpc>
                <a:spcPct val="114000"/>
              </a:lnSpc>
              <a:spcAft>
                <a:spcPts val="300"/>
              </a:spcAft>
              <a:defRPr>
                <a:latin typeface="Arial" pitchFamily="34" charset="0"/>
                <a:cs typeface="Arial" pitchFamily="34" charset="0"/>
              </a:defRPr>
            </a:lvl1pPr>
            <a:lvl2pPr>
              <a:lnSpc>
                <a:spcPct val="114000"/>
              </a:lnSpc>
              <a:spcAft>
                <a:spcPts val="300"/>
              </a:spcAft>
              <a:defRPr>
                <a:latin typeface="Arial" pitchFamily="34" charset="0"/>
                <a:cs typeface="Arial" pitchFamily="34" charset="0"/>
              </a:defRPr>
            </a:lvl2pPr>
            <a:lvl3pPr>
              <a:lnSpc>
                <a:spcPct val="114000"/>
              </a:lnSpc>
              <a:spcAft>
                <a:spcPts val="300"/>
              </a:spcAft>
              <a:defRPr>
                <a:latin typeface="Arial" pitchFamily="34" charset="0"/>
                <a:cs typeface="Arial" pitchFamily="34" charset="0"/>
              </a:defRPr>
            </a:lvl3pPr>
            <a:lvl4pPr>
              <a:lnSpc>
                <a:spcPct val="114000"/>
              </a:lnSpc>
              <a:spcAft>
                <a:spcPts val="300"/>
              </a:spcAft>
              <a:defRPr>
                <a:latin typeface="Arial" pitchFamily="34" charset="0"/>
                <a:cs typeface="Arial" pitchFamily="34" charset="0"/>
              </a:defRPr>
            </a:lvl4pPr>
            <a:lvl5pPr>
              <a:spcAft>
                <a:spcPts val="1200"/>
              </a:spcAft>
              <a:defRPr>
                <a:latin typeface="Franklin Gothic Medium"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23062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668" y="779103"/>
            <a:ext cx="5633085" cy="426811"/>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506193"/>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506193"/>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668" y="779103"/>
            <a:ext cx="5633085" cy="426811"/>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84873"/>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84873"/>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382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668" y="779103"/>
            <a:ext cx="5633085" cy="426811"/>
          </a:xfrm>
          <a:prstGeom prst="rect">
            <a:avLst/>
          </a:prstGeom>
          <a:noFill/>
          <a:ln w="9525">
            <a:noFill/>
            <a:miter lim="800000"/>
            <a:headEnd/>
            <a:tailEnd/>
          </a:ln>
        </p:spPr>
        <p:txBody>
          <a:bodyPr/>
          <a:lstStyle>
            <a:lvl1pPr>
              <a:defRPr lang="en-US" dirty="0"/>
            </a:lvl1pPr>
          </a:lstStyle>
          <a:p>
            <a:pPr lvl="0"/>
            <a:r>
              <a:rPr lang="en-US" dirty="0"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01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9"/>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69CF9DC6-F74D-4796-B704-C01D7CFA375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775398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1.png"/><Relationship Id="rId12" Type="http://schemas.microsoft.com/office/2007/relationships/hdphoto" Target="../media/hdphoto1.wdp"/><Relationship Id="rId13" Type="http://schemas.openxmlformats.org/officeDocument/2006/relationships/image" Target="../media/image2.png"/><Relationship Id="rId14"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02" name="Text Placeholder 2"/>
          <p:cNvSpPr>
            <a:spLocks noGrp="1"/>
          </p:cNvSpPr>
          <p:nvPr>
            <p:ph type="body" idx="1"/>
          </p:nvPr>
        </p:nvSpPr>
        <p:spPr bwMode="auto">
          <a:xfrm>
            <a:off x="327147" y="1317579"/>
            <a:ext cx="8480425" cy="5042581"/>
          </a:xfrm>
          <a:prstGeom prst="rect">
            <a:avLst/>
          </a:prstGeom>
          <a:noFill/>
          <a:ln w="9525">
            <a:noFill/>
            <a:miter lim="800000"/>
            <a:headEnd/>
            <a:tailEnd/>
          </a:ln>
          <a:effectLst/>
        </p:spPr>
        <p:txBody>
          <a:bodyPr vert="horz" wrap="square" lIns="91440" tIns="45720" rIns="91440" bIns="45720" numCol="1" anchor="t" anchorCtr="0" compatLnSpc="1"/>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grpSp>
        <p:nvGrpSpPr>
          <p:cNvPr id="2" name="Group 1"/>
          <p:cNvGrpSpPr/>
          <p:nvPr/>
        </p:nvGrpSpPr>
        <p:grpSpPr>
          <a:xfrm>
            <a:off x="-1" y="-33866"/>
            <a:ext cx="9144004" cy="459619"/>
            <a:chOff x="-1" y="-33866"/>
            <a:chExt cx="9144004" cy="459619"/>
          </a:xfrm>
        </p:grpSpPr>
        <p:pic>
          <p:nvPicPr>
            <p:cNvPr id="7" name="Picture 6" descr="FCOM00303_2012_Chevrons_orange.png"/>
            <p:cNvPicPr>
              <a:picLocks/>
            </p:cNvPicPr>
            <p:nvPr/>
          </p:nvPicPr>
          <p:blipFill rotWithShape="1">
            <a:blip r:embed="rId11" cstate="email">
              <a:alphaModFix amt="35000"/>
              <a:extLst>
                <a:ext uri="{BEBA8EAE-BF5A-486C-A8C5-ECC9F3942E4B}">
                  <a14:imgProps xmlns:a14="http://schemas.microsoft.com/office/drawing/2010/main">
                    <a14:imgLayer r:embed="rId12">
                      <a14:imgEffect>
                        <a14:artisticFilmGrain/>
                      </a14:imgEffect>
                    </a14:imgLayer>
                  </a14:imgProps>
                </a:ext>
                <a:ext uri="{28A0092B-C50C-407E-A947-70E740481C1C}">
                  <a14:useLocalDpi xmlns:a14="http://schemas.microsoft.com/office/drawing/2010/main"/>
                </a:ext>
              </a:extLst>
            </a:blip>
            <a:srcRect/>
            <a:stretch/>
          </p:blipFill>
          <p:spPr>
            <a:xfrm>
              <a:off x="4198622" y="-33866"/>
              <a:ext cx="4945381" cy="457200"/>
            </a:xfrm>
            <a:prstGeom prst="rect">
              <a:avLst/>
            </a:prstGeom>
          </p:spPr>
        </p:pic>
        <p:pic>
          <p:nvPicPr>
            <p:cNvPr id="9" name="Picture 8" descr="FCOM00303_2012_Chevrons_orange.png"/>
            <p:cNvPicPr>
              <a:picLocks/>
            </p:cNvPicPr>
            <p:nvPr userDrawn="1"/>
          </p:nvPicPr>
          <p:blipFill rotWithShape="1">
            <a:blip r:embed="rId11" cstate="email">
              <a:alphaModFix amt="35000"/>
              <a:extLst>
                <a:ext uri="{BEBA8EAE-BF5A-486C-A8C5-ECC9F3942E4B}">
                  <a14:imgProps xmlns:a14="http://schemas.microsoft.com/office/drawing/2010/main">
                    <a14:imgLayer r:embed="rId12">
                      <a14:imgEffect>
                        <a14:artisticFilmGrain/>
                      </a14:imgEffect>
                    </a14:imgLayer>
                  </a14:imgProps>
                </a:ext>
                <a:ext uri="{28A0092B-C50C-407E-A947-70E740481C1C}">
                  <a14:useLocalDpi xmlns:a14="http://schemas.microsoft.com/office/drawing/2010/main"/>
                </a:ext>
              </a:extLst>
            </a:blip>
            <a:srcRect r="4892"/>
            <a:stretch/>
          </p:blipFill>
          <p:spPr>
            <a:xfrm rot="10800000">
              <a:off x="-1" y="-31447"/>
              <a:ext cx="4703447" cy="457200"/>
            </a:xfrm>
            <a:prstGeom prst="rect">
              <a:avLst/>
            </a:prstGeom>
          </p:spPr>
        </p:pic>
      </p:grpSp>
      <p:sp>
        <p:nvSpPr>
          <p:cNvPr id="11" name="Title Placeholder 1"/>
          <p:cNvSpPr txBox="1">
            <a:spLocks/>
          </p:cNvSpPr>
          <p:nvPr/>
        </p:nvSpPr>
        <p:spPr bwMode="auto">
          <a:xfrm>
            <a:off x="1154430" y="37480"/>
            <a:ext cx="6997136" cy="4487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lnSpc>
                <a:spcPct val="80000"/>
              </a:lnSpc>
              <a:spcBef>
                <a:spcPct val="0"/>
              </a:spcBef>
              <a:spcAft>
                <a:spcPct val="0"/>
              </a:spcAft>
              <a:defRPr sz="3600" b="0" i="0" kern="1200" spc="-150">
                <a:ln w="6350">
                  <a:solidFill>
                    <a:schemeClr val="tx1"/>
                  </a:solidFill>
                </a:ln>
                <a:solidFill>
                  <a:schemeClr val="bg1"/>
                </a:solidFill>
                <a:effectLst>
                  <a:outerShdw blurRad="63500" dist="63500" dir="2700000" algn="tl" rotWithShape="0">
                    <a:prstClr val="black">
                      <a:alpha val="65000"/>
                    </a:prstClr>
                  </a:outerShdw>
                </a:effectLst>
                <a:latin typeface="Franklin Gothic Heavy" pitchFamily="34" charset="0"/>
                <a:ea typeface="ＭＳ Ｐゴシック" charset="0"/>
                <a:cs typeface="Franklin Gothic Heavy" pitchFamily="34" charset="0"/>
              </a:defRPr>
            </a:lvl1pPr>
            <a:lvl2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2pPr>
            <a:lvl3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3pPr>
            <a:lvl4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4pPr>
            <a:lvl5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5pPr>
            <a:lvl6pPr marL="457200" algn="l" rtl="0" eaLnBrk="1" fontAlgn="base" hangingPunct="1">
              <a:spcBef>
                <a:spcPct val="0"/>
              </a:spcBef>
              <a:spcAft>
                <a:spcPct val="0"/>
              </a:spcAft>
              <a:defRPr sz="3600" b="1">
                <a:solidFill>
                  <a:schemeClr val="bg1"/>
                </a:solidFill>
                <a:latin typeface="Arial Narrow" pitchFamily="34" charset="0"/>
              </a:defRPr>
            </a:lvl6pPr>
            <a:lvl7pPr marL="914400" algn="l" rtl="0" eaLnBrk="1" fontAlgn="base" hangingPunct="1">
              <a:spcBef>
                <a:spcPct val="0"/>
              </a:spcBef>
              <a:spcAft>
                <a:spcPct val="0"/>
              </a:spcAft>
              <a:defRPr sz="3600" b="1">
                <a:solidFill>
                  <a:schemeClr val="bg1"/>
                </a:solidFill>
                <a:latin typeface="Arial Narrow" pitchFamily="34" charset="0"/>
              </a:defRPr>
            </a:lvl7pPr>
            <a:lvl8pPr marL="1371600" algn="l" rtl="0" eaLnBrk="1" fontAlgn="base" hangingPunct="1">
              <a:spcBef>
                <a:spcPct val="0"/>
              </a:spcBef>
              <a:spcAft>
                <a:spcPct val="0"/>
              </a:spcAft>
              <a:defRPr sz="3600" b="1">
                <a:solidFill>
                  <a:schemeClr val="bg1"/>
                </a:solidFill>
                <a:latin typeface="Arial Narrow" pitchFamily="34" charset="0"/>
              </a:defRPr>
            </a:lvl8pPr>
            <a:lvl9pPr marL="1828800" algn="l" rtl="0" eaLnBrk="1" fontAlgn="base" hangingPunct="1">
              <a:spcBef>
                <a:spcPct val="0"/>
              </a:spcBef>
              <a:spcAft>
                <a:spcPct val="0"/>
              </a:spcAft>
              <a:defRPr sz="3600" b="1">
                <a:solidFill>
                  <a:schemeClr val="bg1"/>
                </a:solidFill>
                <a:latin typeface="Arial Narrow" pitchFamily="34" charset="0"/>
              </a:defRPr>
            </a:lvl9pPr>
          </a:lstStyle>
          <a:p>
            <a:r>
              <a:rPr lang="en-US" sz="1800" b="0" baseline="0" dirty="0" smtClean="0">
                <a:solidFill>
                  <a:schemeClr val="tx1"/>
                </a:solidFill>
                <a:effectLst/>
                <a:latin typeface="Arial" pitchFamily="34" charset="0"/>
                <a:cs typeface="Arial" pitchFamily="34" charset="0"/>
              </a:rPr>
              <a:t>Ford Commercial Business Solutions</a:t>
            </a:r>
            <a:endParaRPr lang="en-US" sz="1800" b="0" baseline="0" dirty="0" smtClean="0">
              <a:ln w="6350">
                <a:noFill/>
              </a:ln>
              <a:solidFill>
                <a:schemeClr val="tx1"/>
              </a:solidFill>
              <a:effectLst/>
              <a:latin typeface="Arial" pitchFamily="34" charset="0"/>
              <a:cs typeface="Arial" pitchFamily="34" charset="0"/>
            </a:endParaRPr>
          </a:p>
        </p:txBody>
      </p:sp>
      <p:pic>
        <p:nvPicPr>
          <p:cNvPr id="8" name="Picture 7"/>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0417" t="26945" r="10853" b="31250"/>
          <a:stretch/>
        </p:blipFill>
        <p:spPr>
          <a:xfrm>
            <a:off x="57150" y="-12398"/>
            <a:ext cx="1097280" cy="436987"/>
          </a:xfrm>
          <a:prstGeom prst="rect">
            <a:avLst/>
          </a:prstGeom>
        </p:spPr>
      </p:pic>
    </p:spTree>
  </p:cSld>
  <p:clrMap bg1="lt1" tx1="dk1" bg2="lt2" tx2="dk2" accent1="accent1" accent2="accent2" accent3="accent3" accent4="accent4" accent5="accent5" accent6="accent6" hlink="hlink" folHlink="folHlink"/>
  <p:sldLayoutIdLst>
    <p:sldLayoutId id="2147485142" r:id="rId1"/>
    <p:sldLayoutId id="2147485088" r:id="rId2"/>
    <p:sldLayoutId id="2147485145" r:id="rId3"/>
    <p:sldLayoutId id="2147485089" r:id="rId4"/>
    <p:sldLayoutId id="2147485149" r:id="rId5"/>
    <p:sldLayoutId id="2147485090" r:id="rId6"/>
    <p:sldLayoutId id="2147485091" r:id="rId7"/>
    <p:sldLayoutId id="2147485143" r:id="rId8"/>
    <p:sldLayoutId id="214748515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p:txStyles>
    <p:titleStyle>
      <a:lvl1pPr algn="l" rtl="0" eaLnBrk="0" fontAlgn="base" hangingPunct="0">
        <a:lnSpc>
          <a:spcPct val="80000"/>
        </a:lnSpc>
        <a:spcBef>
          <a:spcPct val="0"/>
        </a:spcBef>
        <a:spcAft>
          <a:spcPct val="0"/>
        </a:spcAft>
        <a:defRPr sz="2800" b="1" i="0" kern="1200" spc="-150" baseline="0">
          <a:ln w="6350">
            <a:noFill/>
          </a:ln>
          <a:solidFill>
            <a:schemeClr val="tx1"/>
          </a:solidFill>
          <a:effectLst/>
          <a:latin typeface="Franklin Gothic Medium" pitchFamily="34" charset="0"/>
          <a:ea typeface="ＭＳ Ｐゴシック" charset="0"/>
          <a:cs typeface="Franklin Gothic Medium" pitchFamily="34" charset="0"/>
        </a:defRPr>
      </a:lvl1pPr>
      <a:lvl2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2pPr>
      <a:lvl3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3pPr>
      <a:lvl4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4pPr>
      <a:lvl5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5pPr>
      <a:lvl6pPr marL="457200" algn="l" rtl="0" eaLnBrk="1" fontAlgn="base" hangingPunct="1">
        <a:spcBef>
          <a:spcPct val="0"/>
        </a:spcBef>
        <a:spcAft>
          <a:spcPct val="0"/>
        </a:spcAft>
        <a:defRPr sz="3600" b="1">
          <a:solidFill>
            <a:schemeClr val="bg1"/>
          </a:solidFill>
          <a:latin typeface="Arial Narrow" pitchFamily="34" charset="0"/>
        </a:defRPr>
      </a:lvl6pPr>
      <a:lvl7pPr marL="914400" algn="l" rtl="0" eaLnBrk="1" fontAlgn="base" hangingPunct="1">
        <a:spcBef>
          <a:spcPct val="0"/>
        </a:spcBef>
        <a:spcAft>
          <a:spcPct val="0"/>
        </a:spcAft>
        <a:defRPr sz="3600" b="1">
          <a:solidFill>
            <a:schemeClr val="bg1"/>
          </a:solidFill>
          <a:latin typeface="Arial Narrow" pitchFamily="34" charset="0"/>
        </a:defRPr>
      </a:lvl7pPr>
      <a:lvl8pPr marL="1371600" algn="l" rtl="0" eaLnBrk="1" fontAlgn="base" hangingPunct="1">
        <a:spcBef>
          <a:spcPct val="0"/>
        </a:spcBef>
        <a:spcAft>
          <a:spcPct val="0"/>
        </a:spcAft>
        <a:defRPr sz="3600" b="1">
          <a:solidFill>
            <a:schemeClr val="bg1"/>
          </a:solidFill>
          <a:latin typeface="Arial Narrow" pitchFamily="34" charset="0"/>
        </a:defRPr>
      </a:lvl8pPr>
      <a:lvl9pPr marL="1828800" algn="l" rtl="0" eaLnBrk="1" fontAlgn="base" hangingPunct="1">
        <a:spcBef>
          <a:spcPct val="0"/>
        </a:spcBef>
        <a:spcAft>
          <a:spcPct val="0"/>
        </a:spcAft>
        <a:defRPr sz="3600" b="1">
          <a:solidFill>
            <a:schemeClr val="bg1"/>
          </a:solidFill>
          <a:latin typeface="Arial Narrow" pitchFamily="34" charset="0"/>
        </a:defRPr>
      </a:lvl9pPr>
    </p:titleStyle>
    <p:bodyStyle>
      <a:lvl1pPr marL="228600" indent="-228600" algn="l" rtl="0" eaLnBrk="0" fontAlgn="base" hangingPunct="0">
        <a:lnSpc>
          <a:spcPct val="114000"/>
        </a:lnSpc>
        <a:spcBef>
          <a:spcPts val="0"/>
        </a:spcBef>
        <a:spcAft>
          <a:spcPts val="300"/>
        </a:spcAft>
        <a:buClrTx/>
        <a:buSzPct val="100000"/>
        <a:buFont typeface="Wingdings" pitchFamily="2" charset="2"/>
        <a:buChar char="§"/>
        <a:defRPr sz="2800" b="0" i="0" kern="1200" baseline="0">
          <a:ln>
            <a:noFill/>
          </a:ln>
          <a:solidFill>
            <a:schemeClr val="tx1"/>
          </a:solidFill>
          <a:effectLst/>
          <a:latin typeface="Arial" pitchFamily="34" charset="0"/>
          <a:ea typeface="ＭＳ Ｐゴシック" charset="0"/>
          <a:cs typeface="Arial" pitchFamily="34" charset="0"/>
        </a:defRPr>
      </a:lvl1pPr>
      <a:lvl2pPr marL="457200" indent="-228600" algn="l" rtl="0" eaLnBrk="0" fontAlgn="base" hangingPunct="0">
        <a:lnSpc>
          <a:spcPct val="114000"/>
        </a:lnSpc>
        <a:spcBef>
          <a:spcPts val="0"/>
        </a:spcBef>
        <a:spcAft>
          <a:spcPts val="300"/>
        </a:spcAft>
        <a:buClrTx/>
        <a:buSzPct val="100000"/>
        <a:buFont typeface="Franklin Gothic Medium" pitchFamily="34" charset="0"/>
        <a:buChar char="–"/>
        <a:defRPr sz="2400" b="0" i="0" kern="1200">
          <a:ln>
            <a:noFill/>
          </a:ln>
          <a:solidFill>
            <a:schemeClr val="tx1"/>
          </a:solidFill>
          <a:effectLst/>
          <a:latin typeface="Arial" pitchFamily="34" charset="0"/>
          <a:ea typeface="ＭＳ Ｐゴシック" charset="0"/>
          <a:cs typeface="Arial" pitchFamily="34" charset="0"/>
        </a:defRPr>
      </a:lvl2pPr>
      <a:lvl3pPr marL="685800" indent="-228600" algn="l" rtl="0" eaLnBrk="0" fontAlgn="base" hangingPunct="0">
        <a:lnSpc>
          <a:spcPct val="114000"/>
        </a:lnSpc>
        <a:spcBef>
          <a:spcPts val="0"/>
        </a:spcBef>
        <a:spcAft>
          <a:spcPts val="300"/>
        </a:spcAft>
        <a:buClrTx/>
        <a:buSzPct val="150000"/>
        <a:buFont typeface="Arial" pitchFamily="34" charset="0"/>
        <a:buChar char="•"/>
        <a:defRPr sz="2000" b="0" i="0" kern="1200">
          <a:ln>
            <a:noFill/>
          </a:ln>
          <a:solidFill>
            <a:schemeClr val="tx1"/>
          </a:solidFill>
          <a:effectLst/>
          <a:latin typeface="Arial" pitchFamily="34" charset="0"/>
          <a:ea typeface="ＭＳ Ｐゴシック" charset="0"/>
          <a:cs typeface="Arial" pitchFamily="34" charset="0"/>
        </a:defRPr>
      </a:lvl3pPr>
      <a:lvl4pPr marL="971550" indent="-285750" algn="l" rtl="0" eaLnBrk="0" fontAlgn="base" hangingPunct="0">
        <a:lnSpc>
          <a:spcPct val="114000"/>
        </a:lnSpc>
        <a:spcBef>
          <a:spcPts val="0"/>
        </a:spcBef>
        <a:spcAft>
          <a:spcPts val="300"/>
        </a:spcAft>
        <a:buClrTx/>
        <a:buFont typeface="Courier New" pitchFamily="49" charset="0"/>
        <a:buChar char="o"/>
        <a:defRPr sz="1800" b="0" i="0" kern="1200">
          <a:ln>
            <a:noFill/>
          </a:ln>
          <a:solidFill>
            <a:schemeClr val="tx1"/>
          </a:solidFill>
          <a:effectLst/>
          <a:latin typeface="Arial" pitchFamily="34" charset="0"/>
          <a:ea typeface="ＭＳ Ｐゴシック" charset="0"/>
          <a:cs typeface="Arial" pitchFamily="34" charset="0"/>
        </a:defRPr>
      </a:lvl4pPr>
      <a:lvl5pPr marL="2057400" indent="-228600" algn="l" rtl="0" eaLnBrk="0" fontAlgn="base" hangingPunct="0">
        <a:lnSpc>
          <a:spcPts val="2900"/>
        </a:lnSpc>
        <a:spcBef>
          <a:spcPts val="600"/>
        </a:spcBef>
        <a:spcAft>
          <a:spcPts val="600"/>
        </a:spcAft>
        <a:buClr>
          <a:srgbClr val="FF5600"/>
        </a:buClr>
        <a:buFont typeface="Wingdings" pitchFamily="2" charset="2"/>
        <a:buChar char="§"/>
        <a:defRPr sz="1800" b="1" i="0" kern="1200">
          <a:solidFill>
            <a:srgbClr val="FFFFFF"/>
          </a:solidFill>
          <a:effectLst>
            <a:outerShdw blurRad="63500" dist="63500" dir="2700000" algn="tl" rotWithShape="0">
              <a:prstClr val="black">
                <a:alpha val="65000"/>
              </a:prstClr>
            </a:outerShdw>
          </a:effectLst>
          <a:latin typeface="Franklin Gothic Medium" pitchFamily="34" charset="0"/>
          <a:ea typeface="ＭＳ Ｐゴシック"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gif"/></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gif"/><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6.gif"/><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24.emf"/><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jpeg"/></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emf"/></Relationships>
</file>

<file path=ppt/slides/_rels/slide53.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6.gif"/><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0.jpeg"/></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0.jpeg"/></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6.gif"/><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hyperlink" Target="http://www.ford-esp.com/" TargetMode="External"/><Relationship Id="rId4" Type="http://schemas.openxmlformats.org/officeDocument/2006/relationships/hyperlink" Target="http://www.qfc.ford.com/" TargetMode="External"/><Relationship Id="rId5" Type="http://schemas.openxmlformats.org/officeDocument/2006/relationships/hyperlink" Target="http://www.fordcredit.com/" TargetMode="External"/><Relationship Id="rId6" Type="http://schemas.openxmlformats.org/officeDocument/2006/relationships/hyperlink" Target="bpn.dealerconnection.com" TargetMode="External"/><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jpeg"/><Relationship Id="rId10" Type="http://schemas.openxmlformats.org/officeDocument/2006/relationships/image" Target="../media/image58.png"/><Relationship Id="rId11"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4668" y="966239"/>
            <a:ext cx="7625080" cy="1896599"/>
          </a:xfrm>
        </p:spPr>
        <p:txBody>
          <a:bodyPr/>
          <a:lstStyle/>
          <a:p>
            <a:pPr algn="ctr"/>
            <a:r>
              <a:rPr lang="en-US" b="1" dirty="0" smtClean="0">
                <a:latin typeface="Arial" pitchFamily="34" charset="0"/>
                <a:cs typeface="Arial" pitchFamily="34" charset="0"/>
              </a:rPr>
              <a:t>Ford Commercial Business Solutions</a:t>
            </a:r>
            <a:endParaRPr lang="en-US" b="1" dirty="0">
              <a:latin typeface="Arial" pitchFamily="34" charset="0"/>
              <a:cs typeface="Arial" pitchFamily="34" charset="0"/>
            </a:endParaRPr>
          </a:p>
        </p:txBody>
      </p:sp>
      <p:sp>
        <p:nvSpPr>
          <p:cNvPr id="9" name="Rectangle 8"/>
          <p:cNvSpPr/>
          <p:nvPr/>
        </p:nvSpPr>
        <p:spPr>
          <a:xfrm>
            <a:off x="45720" y="-28575"/>
            <a:ext cx="9052560"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0" y="42334"/>
            <a:ext cx="9144000" cy="459619"/>
            <a:chOff x="-1" y="861484"/>
            <a:chExt cx="9144004" cy="459619"/>
          </a:xfrm>
        </p:grpSpPr>
        <p:pic>
          <p:nvPicPr>
            <p:cNvPr id="7" name="Picture 6"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4198622" y="861484"/>
              <a:ext cx="4945381" cy="457200"/>
            </a:xfrm>
            <a:prstGeom prst="rect">
              <a:avLst/>
            </a:prstGeom>
          </p:spPr>
        </p:pic>
        <p:pic>
          <p:nvPicPr>
            <p:cNvPr id="8" name="Picture 7"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r="4892"/>
            <a:stretch/>
          </p:blipFill>
          <p:spPr>
            <a:xfrm rot="10800000">
              <a:off x="-1" y="863903"/>
              <a:ext cx="4703447" cy="457200"/>
            </a:xfrm>
            <a:prstGeom prst="rect">
              <a:avLst/>
            </a:prstGeom>
          </p:spPr>
        </p:pic>
      </p:grpSp>
      <p:sp>
        <p:nvSpPr>
          <p:cNvPr id="13" name="TextBox 12"/>
          <p:cNvSpPr txBox="1"/>
          <p:nvPr/>
        </p:nvSpPr>
        <p:spPr>
          <a:xfrm>
            <a:off x="600501" y="291465"/>
            <a:ext cx="184731" cy="369332"/>
          </a:xfrm>
          <a:prstGeom prst="rect">
            <a:avLst/>
          </a:prstGeom>
          <a:noFill/>
        </p:spPr>
        <p:txBody>
          <a:bodyPr wrap="none" rtlCol="0">
            <a:spAutoFit/>
          </a:bodyPr>
          <a:lstStyle/>
          <a:p>
            <a:endParaRPr lang="en-US"/>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60" y="0"/>
            <a:ext cx="1466116" cy="549793"/>
          </a:xfrm>
          <a:prstGeom prst="rect">
            <a:avLst/>
          </a:prstGeom>
        </p:spPr>
      </p:pic>
    </p:spTree>
    <p:extLst>
      <p:ext uri="{BB962C8B-B14F-4D97-AF65-F5344CB8AC3E}">
        <p14:creationId xmlns:p14="http://schemas.microsoft.com/office/powerpoint/2010/main" val="87174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706662"/>
            <a:ext cx="8493482" cy="426811"/>
          </a:xfrm>
        </p:spPr>
        <p:txBody>
          <a:bodyPr/>
          <a:lstStyle/>
          <a:p>
            <a:r>
              <a:rPr lang="en-US" dirty="0" smtClean="0"/>
              <a:t>Course Objectives</a:t>
            </a:r>
            <a:endParaRPr lang="en-US" dirty="0"/>
          </a:p>
        </p:txBody>
      </p:sp>
      <p:sp>
        <p:nvSpPr>
          <p:cNvPr id="3" name="Content Placeholder 2"/>
          <p:cNvSpPr>
            <a:spLocks noGrp="1"/>
          </p:cNvSpPr>
          <p:nvPr>
            <p:ph sz="quarter" idx="10"/>
          </p:nvPr>
        </p:nvSpPr>
        <p:spPr>
          <a:xfrm>
            <a:off x="327279" y="1242095"/>
            <a:ext cx="8483092" cy="4970651"/>
          </a:xfrm>
        </p:spPr>
        <p:txBody>
          <a:bodyPr/>
          <a:lstStyle/>
          <a:p>
            <a:pPr marL="171450" indent="-171450">
              <a:lnSpc>
                <a:spcPct val="120000"/>
              </a:lnSpc>
              <a:spcAft>
                <a:spcPts val="600"/>
              </a:spcAft>
              <a:buFont typeface="Arial" pitchFamily="34" charset="0"/>
              <a:buChar char="•"/>
            </a:pPr>
            <a:r>
              <a:rPr lang="en-US" sz="2400" dirty="0" smtClean="0"/>
              <a:t>Recognize the value of a holistic selling approach</a:t>
            </a:r>
          </a:p>
          <a:p>
            <a:pPr marL="171450" indent="-171450">
              <a:lnSpc>
                <a:spcPct val="120000"/>
              </a:lnSpc>
              <a:spcAft>
                <a:spcPts val="600"/>
              </a:spcAft>
              <a:buFont typeface="Arial" pitchFamily="34" charset="0"/>
              <a:buChar char="•"/>
            </a:pPr>
            <a:r>
              <a:rPr lang="en-US" sz="2400" dirty="0" smtClean="0"/>
              <a:t>Explain </a:t>
            </a:r>
            <a:r>
              <a:rPr lang="en-US" sz="2400" dirty="0"/>
              <a:t>the opportunity </a:t>
            </a:r>
            <a:r>
              <a:rPr lang="en-US" sz="2400" dirty="0" smtClean="0"/>
              <a:t>of Ford Commercial Business Solutions </a:t>
            </a:r>
            <a:r>
              <a:rPr lang="en-US" sz="2400" dirty="0"/>
              <a:t>for increasing dealership </a:t>
            </a:r>
            <a:r>
              <a:rPr lang="en-US" sz="2400" dirty="0" smtClean="0"/>
              <a:t>commercial business </a:t>
            </a:r>
            <a:r>
              <a:rPr lang="en-US" sz="2400" dirty="0"/>
              <a:t>and profitability</a:t>
            </a:r>
          </a:p>
          <a:p>
            <a:pPr marL="171450" indent="-171450">
              <a:lnSpc>
                <a:spcPct val="120000"/>
              </a:lnSpc>
              <a:spcAft>
                <a:spcPts val="600"/>
              </a:spcAft>
              <a:buFont typeface="Arial" pitchFamily="34" charset="0"/>
              <a:buChar char="•"/>
            </a:pPr>
            <a:r>
              <a:rPr lang="en-US" sz="2400" dirty="0"/>
              <a:t>Identify </a:t>
            </a:r>
            <a:r>
              <a:rPr lang="en-US" sz="2400" dirty="0" smtClean="0"/>
              <a:t>customer </a:t>
            </a:r>
            <a:r>
              <a:rPr lang="en-US" sz="2400" dirty="0"/>
              <a:t>needs and wants for </a:t>
            </a:r>
            <a:r>
              <a:rPr lang="en-US" sz="2400" dirty="0" smtClean="0"/>
              <a:t>commercial vehicle services</a:t>
            </a:r>
          </a:p>
          <a:p>
            <a:pPr marL="171450" indent="-171450">
              <a:lnSpc>
                <a:spcPct val="120000"/>
              </a:lnSpc>
              <a:spcAft>
                <a:spcPts val="600"/>
              </a:spcAft>
              <a:buFont typeface="Arial" pitchFamily="34" charset="0"/>
              <a:buChar char="•"/>
            </a:pPr>
            <a:r>
              <a:rPr lang="en-US" sz="2400" dirty="0"/>
              <a:t>Demonstrate the benefits and value of Ford Commercial Business Solutions over the competition</a:t>
            </a:r>
          </a:p>
          <a:p>
            <a:pPr marL="171450" indent="-171450">
              <a:lnSpc>
                <a:spcPct val="120000"/>
              </a:lnSpc>
              <a:spcAft>
                <a:spcPts val="600"/>
              </a:spcAft>
              <a:buFont typeface="Arial" pitchFamily="34" charset="0"/>
              <a:buChar char="•"/>
            </a:pPr>
            <a:r>
              <a:rPr lang="en-US" sz="2400" dirty="0"/>
              <a:t>Develop customized presentations within a consultative sales process to sell Ford Commercial Business Solutions</a:t>
            </a:r>
          </a:p>
          <a:p>
            <a:pPr marL="0" indent="0">
              <a:lnSpc>
                <a:spcPct val="120000"/>
              </a:lnSpc>
              <a:spcAft>
                <a:spcPts val="600"/>
              </a:spcAft>
              <a:buNone/>
            </a:pPr>
            <a:endParaRPr lang="en-US" dirty="0"/>
          </a:p>
        </p:txBody>
      </p:sp>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Agenda</a:t>
            </a:r>
            <a:endParaRPr lang="en-US" dirty="0"/>
          </a:p>
        </p:txBody>
      </p:sp>
      <p:grpSp>
        <p:nvGrpSpPr>
          <p:cNvPr id="22" name="Group 21"/>
          <p:cNvGrpSpPr/>
          <p:nvPr/>
        </p:nvGrpSpPr>
        <p:grpSpPr>
          <a:xfrm>
            <a:off x="7744396" y="5209873"/>
            <a:ext cx="885254" cy="1390730"/>
            <a:chOff x="7744396" y="5209873"/>
            <a:chExt cx="885254" cy="1390730"/>
          </a:xfrm>
        </p:grpSpPr>
        <p:grpSp>
          <p:nvGrpSpPr>
            <p:cNvPr id="23" name="Group 22"/>
            <p:cNvGrpSpPr>
              <a:grpSpLocks noChangeAspect="1"/>
            </p:cNvGrpSpPr>
            <p:nvPr/>
          </p:nvGrpSpPr>
          <p:grpSpPr>
            <a:xfrm>
              <a:off x="7863749" y="5675119"/>
              <a:ext cx="664264" cy="925484"/>
              <a:chOff x="7124699" y="4277487"/>
              <a:chExt cx="1524001" cy="2123313"/>
            </a:xfrm>
          </p:grpSpPr>
          <p:pic>
            <p:nvPicPr>
              <p:cNvPr id="25" name="Picture 2" descr="http://www.teddyrooseveltshow.com/images/TR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6" name="Moon 25"/>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7744396" y="5209873"/>
              <a:ext cx="885254" cy="400110"/>
            </a:xfrm>
            <a:prstGeom prst="rect">
              <a:avLst/>
            </a:prstGeom>
            <a:noFill/>
          </p:spPr>
          <p:txBody>
            <a:bodyPr wrap="square" rtlCol="0">
              <a:spAutoFit/>
            </a:bodyPr>
            <a:lstStyle/>
            <a:p>
              <a:pPr algn="ctr"/>
              <a:r>
                <a:rPr lang="en-US" sz="1000" b="1" smtClean="0"/>
                <a:t>Wiegand’s </a:t>
              </a:r>
              <a:endParaRPr lang="en-US" sz="1000" b="1" dirty="0" smtClean="0"/>
            </a:p>
            <a:p>
              <a:pPr algn="ctr"/>
              <a:r>
                <a:rPr lang="en-US" sz="1000" b="1" dirty="0" smtClean="0"/>
                <a:t>Wisdom</a:t>
              </a:r>
              <a:endParaRPr lang="en-US" sz="1000" b="1" dirty="0"/>
            </a:p>
          </p:txBody>
        </p:sp>
      </p:grpSp>
      <p:sp>
        <p:nvSpPr>
          <p:cNvPr id="3" name="Content Placeholder 2"/>
          <p:cNvSpPr>
            <a:spLocks noGrp="1"/>
          </p:cNvSpPr>
          <p:nvPr>
            <p:ph sz="quarter" idx="10"/>
          </p:nvPr>
        </p:nvSpPr>
        <p:spPr>
          <a:xfrm>
            <a:off x="1121102" y="2630683"/>
            <a:ext cx="8022897" cy="2449673"/>
          </a:xfrm>
        </p:spPr>
        <p:txBody>
          <a:bodyPr/>
          <a:lstStyle/>
          <a:p>
            <a:pPr>
              <a:lnSpc>
                <a:spcPct val="100000"/>
              </a:lnSpc>
              <a:spcAft>
                <a:spcPts val="0"/>
              </a:spcAft>
              <a:buClr>
                <a:srgbClr val="00FF00"/>
              </a:buClr>
              <a:buFont typeface="Wingdings" pitchFamily="2" charset="2"/>
              <a:buChar char="Ø"/>
            </a:pPr>
            <a:r>
              <a:rPr lang="en-US" sz="2000" b="1" dirty="0" smtClean="0">
                <a:latin typeface="ShaneMatthews_pen" pitchFamily="2" charset="0"/>
              </a:rPr>
              <a:t>Module 1: The Opportunity</a:t>
            </a:r>
          </a:p>
          <a:p>
            <a:pPr>
              <a:lnSpc>
                <a:spcPct val="100000"/>
              </a:lnSpc>
              <a:spcBef>
                <a:spcPts val="600"/>
              </a:spcBef>
              <a:spcAft>
                <a:spcPts val="0"/>
              </a:spcAft>
              <a:buClr>
                <a:srgbClr val="00FF00"/>
              </a:buClr>
              <a:buFont typeface="Wingdings" pitchFamily="2" charset="2"/>
              <a:buChar char="Ø"/>
            </a:pPr>
            <a:r>
              <a:rPr lang="en-US" sz="2000" b="1" dirty="0" smtClean="0">
                <a:latin typeface="ShaneMatthews_pen" pitchFamily="2" charset="0"/>
              </a:rPr>
              <a:t>Module 2: What is Ford Commercial Business Solutions?</a:t>
            </a:r>
          </a:p>
          <a:p>
            <a:pPr>
              <a:lnSpc>
                <a:spcPct val="100000"/>
              </a:lnSpc>
              <a:spcBef>
                <a:spcPts val="600"/>
              </a:spcBef>
              <a:spcAft>
                <a:spcPts val="0"/>
              </a:spcAft>
              <a:buClr>
                <a:srgbClr val="00FF00"/>
              </a:buClr>
              <a:buFont typeface="Wingdings" pitchFamily="2" charset="2"/>
              <a:buChar char="Ø"/>
            </a:pPr>
            <a:r>
              <a:rPr lang="en-US" sz="2000" b="1" dirty="0">
                <a:latin typeface="ShaneMatthews_pen" pitchFamily="2" charset="0"/>
              </a:rPr>
              <a:t>Module </a:t>
            </a:r>
            <a:r>
              <a:rPr lang="en-US" sz="2000" b="1" dirty="0" smtClean="0">
                <a:latin typeface="ShaneMatthews_pen" pitchFamily="2" charset="0"/>
              </a:rPr>
              <a:t>3: </a:t>
            </a:r>
            <a:r>
              <a:rPr lang="en-US" sz="2000" b="1" dirty="0">
                <a:latin typeface="ShaneMatthews_pen" pitchFamily="2" charset="0"/>
              </a:rPr>
              <a:t>Selling </a:t>
            </a:r>
            <a:r>
              <a:rPr lang="en-US" sz="2000" b="1" dirty="0" smtClean="0">
                <a:latin typeface="ShaneMatthews_pen" pitchFamily="2" charset="0"/>
              </a:rPr>
              <a:t>Strategies</a:t>
            </a:r>
            <a:endParaRPr lang="en-US" sz="2000" b="1" dirty="0">
              <a:latin typeface="ShaneMatthews_pen" pitchFamily="2" charset="0"/>
            </a:endParaRPr>
          </a:p>
          <a:p>
            <a:pPr>
              <a:lnSpc>
                <a:spcPct val="100000"/>
              </a:lnSpc>
              <a:spcBef>
                <a:spcPts val="600"/>
              </a:spcBef>
              <a:spcAft>
                <a:spcPts val="0"/>
              </a:spcAft>
              <a:buClr>
                <a:srgbClr val="00FF00"/>
              </a:buClr>
              <a:buFont typeface="Wingdings" pitchFamily="2" charset="2"/>
              <a:buChar char="Ø"/>
            </a:pPr>
            <a:r>
              <a:rPr lang="en-US" sz="2000" b="1" dirty="0" smtClean="0">
                <a:latin typeface="ShaneMatthews_pen" pitchFamily="2" charset="0"/>
              </a:rPr>
              <a:t>Module </a:t>
            </a:r>
            <a:r>
              <a:rPr lang="en-US" sz="2000" b="1" dirty="0">
                <a:latin typeface="ShaneMatthews_pen" pitchFamily="2" charset="0"/>
              </a:rPr>
              <a:t>4</a:t>
            </a:r>
            <a:r>
              <a:rPr lang="en-US" sz="2000" b="1" dirty="0" smtClean="0">
                <a:latin typeface="ShaneMatthews_pen" pitchFamily="2" charset="0"/>
              </a:rPr>
              <a:t>: Resources and Tools</a:t>
            </a:r>
          </a:p>
        </p:txBody>
      </p:sp>
      <p:sp>
        <p:nvSpPr>
          <p:cNvPr id="27" name="Rectangle 26"/>
          <p:cNvSpPr/>
          <p:nvPr/>
        </p:nvSpPr>
        <p:spPr>
          <a:xfrm>
            <a:off x="1124913" y="2173483"/>
            <a:ext cx="310896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Black" pitchFamily="34" charset="0"/>
              </a:rPr>
              <a:t>Agenda</a:t>
            </a:r>
            <a:endParaRPr lang="en-US" sz="2400" dirty="0">
              <a:solidFill>
                <a:schemeClr val="tx1"/>
              </a:solidFill>
              <a:latin typeface="Arial Black" pitchFamily="34" charset="0"/>
            </a:endParaRPr>
          </a:p>
        </p:txBody>
      </p:sp>
    </p:spTree>
    <p:extLst>
      <p:ext uri="{BB962C8B-B14F-4D97-AF65-F5344CB8AC3E}">
        <p14:creationId xmlns:p14="http://schemas.microsoft.com/office/powerpoint/2010/main" val="4368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Agenda</a:t>
            </a:r>
            <a:endParaRPr lang="en-US" dirty="0"/>
          </a:p>
        </p:txBody>
      </p:sp>
      <p:grpSp>
        <p:nvGrpSpPr>
          <p:cNvPr id="26" name="Group 25"/>
          <p:cNvGrpSpPr>
            <a:grpSpLocks noChangeAspect="1"/>
          </p:cNvGrpSpPr>
          <p:nvPr/>
        </p:nvGrpSpPr>
        <p:grpSpPr>
          <a:xfrm>
            <a:off x="2286000" y="1504197"/>
            <a:ext cx="4572000" cy="3800246"/>
            <a:chOff x="2826702" y="1342416"/>
            <a:chExt cx="4516438" cy="3754067"/>
          </a:xfrm>
        </p:grpSpPr>
        <p:grpSp>
          <p:nvGrpSpPr>
            <p:cNvPr id="27" name="Group 26"/>
            <p:cNvGrpSpPr/>
            <p:nvPr/>
          </p:nvGrpSpPr>
          <p:grpSpPr>
            <a:xfrm>
              <a:off x="2826702" y="1342416"/>
              <a:ext cx="4516438" cy="3754067"/>
              <a:chOff x="2826702" y="1342416"/>
              <a:chExt cx="4516438" cy="3754067"/>
            </a:xfrm>
          </p:grpSpPr>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l="1215"/>
              <a:stretch/>
            </p:blipFill>
            <p:spPr>
              <a:xfrm>
                <a:off x="2826702" y="1342416"/>
                <a:ext cx="4516438" cy="3754067"/>
              </a:xfrm>
              <a:prstGeom prst="rect">
                <a:avLst/>
              </a:prstGeom>
            </p:spPr>
          </p:pic>
          <p:sp>
            <p:nvSpPr>
              <p:cNvPr id="34" name="Rectangle 33"/>
              <p:cNvSpPr/>
              <p:nvPr/>
            </p:nvSpPr>
            <p:spPr>
              <a:xfrm>
                <a:off x="2895600" y="1476375"/>
                <a:ext cx="4362450" cy="31337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614102" y="2084224"/>
              <a:ext cx="1006982" cy="1783307"/>
              <a:chOff x="7371016" y="4781931"/>
              <a:chExt cx="1006982" cy="1783307"/>
            </a:xfrm>
          </p:grpSpPr>
          <p:grpSp>
            <p:nvGrpSpPr>
              <p:cNvPr id="29" name="Group 28"/>
              <p:cNvGrpSpPr>
                <a:grpSpLocks noChangeAspect="1"/>
              </p:cNvGrpSpPr>
              <p:nvPr/>
            </p:nvGrpSpPr>
            <p:grpSpPr>
              <a:xfrm>
                <a:off x="7417307" y="5291253"/>
                <a:ext cx="914400" cy="1273985"/>
                <a:chOff x="7124699" y="4277487"/>
                <a:chExt cx="1524001" cy="2123313"/>
              </a:xfrm>
            </p:grpSpPr>
            <p:pic>
              <p:nvPicPr>
                <p:cNvPr id="31" name="Picture 2" descr="http://www.teddyrooseveltshow.com/images/TRlogo.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2" name="Moon 31"/>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7371016" y="4781931"/>
                <a:ext cx="1006982" cy="461665"/>
              </a:xfrm>
              <a:prstGeom prst="rect">
                <a:avLst/>
              </a:prstGeom>
              <a:noFill/>
            </p:spPr>
            <p:txBody>
              <a:bodyPr wrap="square" rtlCol="0">
                <a:spAutoFit/>
              </a:bodyPr>
              <a:lstStyle/>
              <a:p>
                <a:pPr algn="ctr"/>
                <a:r>
                  <a:rPr lang="en-US" sz="1200" b="1" smtClean="0">
                    <a:solidFill>
                      <a:schemeClr val="bg1"/>
                    </a:solidFill>
                  </a:rPr>
                  <a:t>Wiegand’s</a:t>
                </a:r>
                <a:r>
                  <a:rPr lang="en-US" sz="1200" b="1" smtClean="0"/>
                  <a:t> </a:t>
                </a:r>
                <a:endParaRPr lang="en-US" sz="1200" b="1" dirty="0" smtClean="0"/>
              </a:p>
              <a:p>
                <a:pPr algn="ctr"/>
                <a:r>
                  <a:rPr lang="en-US" sz="1200" b="1" dirty="0" smtClean="0">
                    <a:solidFill>
                      <a:schemeClr val="bg1"/>
                    </a:solidFill>
                  </a:rPr>
                  <a:t>Wisdom</a:t>
                </a:r>
                <a:endParaRPr lang="en-US" sz="1200" b="1" dirty="0">
                  <a:solidFill>
                    <a:schemeClr val="bg1"/>
                  </a:solidFill>
                </a:endParaRPr>
              </a:p>
            </p:txBody>
          </p:sp>
        </p:grpSp>
      </p:grpSp>
    </p:spTree>
    <p:extLst>
      <p:ext uri="{BB962C8B-B14F-4D97-AF65-F5344CB8AC3E}">
        <p14:creationId xmlns:p14="http://schemas.microsoft.com/office/powerpoint/2010/main" val="211924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3120" y="2080380"/>
            <a:ext cx="7625080" cy="1896599"/>
          </a:xfrm>
          <a:prstGeom prst="rect">
            <a:avLst/>
          </a:prstGeom>
        </p:spPr>
        <p:txBody>
          <a:bodyPr/>
          <a:lstStyle>
            <a:lvl1pPr algn="l" rtl="0" eaLnBrk="0" fontAlgn="base" hangingPunct="0">
              <a:lnSpc>
                <a:spcPct val="80000"/>
              </a:lnSpc>
              <a:spcBef>
                <a:spcPct val="0"/>
              </a:spcBef>
              <a:spcAft>
                <a:spcPct val="0"/>
              </a:spcAft>
              <a:defRPr sz="2800" b="1" i="0" kern="1200" spc="-150" baseline="0">
                <a:ln w="6350">
                  <a:noFill/>
                </a:ln>
                <a:solidFill>
                  <a:schemeClr val="tx1"/>
                </a:solidFill>
                <a:effectLst/>
                <a:latin typeface="Franklin Gothic Medium" pitchFamily="34" charset="0"/>
                <a:ea typeface="ＭＳ Ｐゴシック" charset="0"/>
                <a:cs typeface="Franklin Gothic Medium" pitchFamily="34" charset="0"/>
              </a:defRPr>
            </a:lvl1pPr>
            <a:lvl2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2pPr>
            <a:lvl3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3pPr>
            <a:lvl4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4pPr>
            <a:lvl5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5pPr>
            <a:lvl6pPr marL="457200" algn="l" rtl="0" eaLnBrk="1" fontAlgn="base" hangingPunct="1">
              <a:spcBef>
                <a:spcPct val="0"/>
              </a:spcBef>
              <a:spcAft>
                <a:spcPct val="0"/>
              </a:spcAft>
              <a:defRPr sz="3600" b="1">
                <a:solidFill>
                  <a:schemeClr val="bg1"/>
                </a:solidFill>
                <a:latin typeface="Arial Narrow" pitchFamily="34" charset="0"/>
              </a:defRPr>
            </a:lvl6pPr>
            <a:lvl7pPr marL="914400" algn="l" rtl="0" eaLnBrk="1" fontAlgn="base" hangingPunct="1">
              <a:spcBef>
                <a:spcPct val="0"/>
              </a:spcBef>
              <a:spcAft>
                <a:spcPct val="0"/>
              </a:spcAft>
              <a:defRPr sz="3600" b="1">
                <a:solidFill>
                  <a:schemeClr val="bg1"/>
                </a:solidFill>
                <a:latin typeface="Arial Narrow" pitchFamily="34" charset="0"/>
              </a:defRPr>
            </a:lvl7pPr>
            <a:lvl8pPr marL="1371600" algn="l" rtl="0" eaLnBrk="1" fontAlgn="base" hangingPunct="1">
              <a:spcBef>
                <a:spcPct val="0"/>
              </a:spcBef>
              <a:spcAft>
                <a:spcPct val="0"/>
              </a:spcAft>
              <a:defRPr sz="3600" b="1">
                <a:solidFill>
                  <a:schemeClr val="bg1"/>
                </a:solidFill>
                <a:latin typeface="Arial Narrow" pitchFamily="34" charset="0"/>
              </a:defRPr>
            </a:lvl8pPr>
            <a:lvl9pPr marL="1828800" algn="l" rtl="0" eaLnBrk="1" fontAlgn="base" hangingPunct="1">
              <a:spcBef>
                <a:spcPct val="0"/>
              </a:spcBef>
              <a:spcAft>
                <a:spcPct val="0"/>
              </a:spcAft>
              <a:defRPr sz="3600" b="1">
                <a:solidFill>
                  <a:schemeClr val="bg1"/>
                </a:solidFill>
                <a:latin typeface="Arial Narrow" pitchFamily="34" charset="0"/>
              </a:defRPr>
            </a:lvl9pPr>
          </a:lstStyle>
          <a:p>
            <a:r>
              <a:rPr lang="en-US" sz="4400" dirty="0" smtClean="0">
                <a:latin typeface="Arial" pitchFamily="34" charset="0"/>
                <a:cs typeface="Arial" pitchFamily="34" charset="0"/>
              </a:rPr>
              <a:t>Module 1:</a:t>
            </a:r>
          </a:p>
          <a:p>
            <a:r>
              <a:rPr lang="en-US" sz="4400" dirty="0" smtClean="0">
                <a:latin typeface="Arial" pitchFamily="34" charset="0"/>
                <a:cs typeface="Arial" pitchFamily="34" charset="0"/>
              </a:rPr>
              <a:t>The Opportunity</a:t>
            </a:r>
            <a:endParaRPr lang="en-US" sz="4400" dirty="0">
              <a:latin typeface="Arial" pitchFamily="34" charset="0"/>
              <a:cs typeface="Arial" pitchFamily="34" charset="0"/>
            </a:endParaRPr>
          </a:p>
        </p:txBody>
      </p:sp>
      <p:sp>
        <p:nvSpPr>
          <p:cNvPr id="8" name="Rectangle 7"/>
          <p:cNvSpPr/>
          <p:nvPr/>
        </p:nvSpPr>
        <p:spPr>
          <a:xfrm>
            <a:off x="45720" y="-28575"/>
            <a:ext cx="9052560"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0" y="42334"/>
            <a:ext cx="9144000" cy="459619"/>
            <a:chOff x="-1" y="861484"/>
            <a:chExt cx="9144004" cy="459619"/>
          </a:xfrm>
        </p:grpSpPr>
        <p:pic>
          <p:nvPicPr>
            <p:cNvPr id="10" name="Picture 9"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4198622" y="861484"/>
              <a:ext cx="4945381" cy="457200"/>
            </a:xfrm>
            <a:prstGeom prst="rect">
              <a:avLst/>
            </a:prstGeom>
          </p:spPr>
        </p:pic>
        <p:pic>
          <p:nvPicPr>
            <p:cNvPr id="11" name="Picture 10"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r="4892"/>
            <a:stretch/>
          </p:blipFill>
          <p:spPr>
            <a:xfrm rot="10800000">
              <a:off x="-1" y="863903"/>
              <a:ext cx="4703447" cy="457200"/>
            </a:xfrm>
            <a:prstGeom prst="rect">
              <a:avLst/>
            </a:prstGeom>
          </p:spPr>
        </p:pic>
      </p:grpSp>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Commercial Market and Ford</a:t>
            </a:r>
            <a:endParaRPr lang="en-US" dirty="0"/>
          </a:p>
        </p:txBody>
      </p:sp>
      <p:cxnSp>
        <p:nvCxnSpPr>
          <p:cNvPr id="15" name="Straight Arrow Connector 14"/>
          <p:cNvCxnSpPr/>
          <p:nvPr/>
        </p:nvCxnSpPr>
        <p:spPr>
          <a:xfrm flipV="1">
            <a:off x="447675" y="2000249"/>
            <a:ext cx="0" cy="1828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flipV="1">
            <a:off x="1600200" y="2676524"/>
            <a:ext cx="0" cy="2286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83121" y="1661490"/>
            <a:ext cx="2550554" cy="2513171"/>
            <a:chOff x="183121" y="1661490"/>
            <a:chExt cx="2550554" cy="2513171"/>
          </a:xfrm>
        </p:grpSpPr>
        <p:sp>
          <p:nvSpPr>
            <p:cNvPr id="13" name="Rectangle 12"/>
            <p:cNvSpPr/>
            <p:nvPr/>
          </p:nvSpPr>
          <p:spPr>
            <a:xfrm>
              <a:off x="447675" y="2000249"/>
              <a:ext cx="22860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85775" y="1661490"/>
              <a:ext cx="2209800" cy="246221"/>
            </a:xfrm>
            <a:prstGeom prst="rect">
              <a:avLst/>
            </a:prstGeom>
            <a:noFill/>
          </p:spPr>
          <p:txBody>
            <a:bodyPr wrap="square" rtlCol="0">
              <a:spAutoFit/>
            </a:bodyPr>
            <a:lstStyle/>
            <a:p>
              <a:pPr algn="ctr"/>
              <a:r>
                <a:rPr lang="en-US" sz="1000" b="1" dirty="0" smtClean="0"/>
                <a:t>Commercial Vehicle Sales Trend</a:t>
              </a:r>
              <a:endParaRPr lang="en-US" sz="1000" b="1" dirty="0"/>
            </a:p>
          </p:txBody>
        </p:sp>
        <p:sp>
          <p:nvSpPr>
            <p:cNvPr id="17" name="TextBox 16"/>
            <p:cNvSpPr txBox="1"/>
            <p:nvPr/>
          </p:nvSpPr>
          <p:spPr>
            <a:xfrm>
              <a:off x="485775" y="3928440"/>
              <a:ext cx="2209800" cy="246221"/>
            </a:xfrm>
            <a:prstGeom prst="rect">
              <a:avLst/>
            </a:prstGeom>
            <a:noFill/>
          </p:spPr>
          <p:txBody>
            <a:bodyPr wrap="square" rtlCol="0">
              <a:spAutoFit/>
            </a:bodyPr>
            <a:lstStyle/>
            <a:p>
              <a:pPr algn="ctr"/>
              <a:r>
                <a:rPr lang="en-US" sz="1000" b="1" dirty="0" smtClean="0"/>
                <a:t>Years</a:t>
              </a:r>
              <a:endParaRPr lang="en-US" sz="1000" b="1" dirty="0"/>
            </a:p>
          </p:txBody>
        </p:sp>
        <p:sp>
          <p:nvSpPr>
            <p:cNvPr id="18" name="TextBox 17"/>
            <p:cNvSpPr txBox="1"/>
            <p:nvPr/>
          </p:nvSpPr>
          <p:spPr>
            <a:xfrm rot="16200000">
              <a:off x="-605477" y="2788846"/>
              <a:ext cx="1823417" cy="246221"/>
            </a:xfrm>
            <a:prstGeom prst="rect">
              <a:avLst/>
            </a:prstGeom>
            <a:noFill/>
          </p:spPr>
          <p:txBody>
            <a:bodyPr wrap="square" rtlCol="0">
              <a:spAutoFit/>
            </a:bodyPr>
            <a:lstStyle/>
            <a:p>
              <a:pPr algn="ctr"/>
              <a:r>
                <a:rPr lang="en-US" sz="1000" b="1" dirty="0" smtClean="0"/>
                <a:t>Sales</a:t>
              </a:r>
              <a:endParaRPr lang="en-US" sz="1000" b="1" dirty="0"/>
            </a:p>
          </p:txBody>
        </p:sp>
      </p:grpSp>
      <p:sp>
        <p:nvSpPr>
          <p:cNvPr id="25" name="TextBox 24"/>
          <p:cNvSpPr txBox="1"/>
          <p:nvPr/>
        </p:nvSpPr>
        <p:spPr>
          <a:xfrm>
            <a:off x="489676" y="4174661"/>
            <a:ext cx="2253524" cy="738664"/>
          </a:xfrm>
          <a:prstGeom prst="rect">
            <a:avLst/>
          </a:prstGeom>
          <a:noFill/>
        </p:spPr>
        <p:txBody>
          <a:bodyPr wrap="square" rtlCol="0">
            <a:spAutoFit/>
          </a:bodyPr>
          <a:lstStyle/>
          <a:p>
            <a:r>
              <a:rPr lang="en-US" sz="1400" b="1" dirty="0" smtClean="0"/>
              <a:t>Commercial vehicle sales projected to continue growing</a:t>
            </a:r>
            <a:endParaRPr lang="en-US" sz="1400" b="1" dirty="0"/>
          </a:p>
        </p:txBody>
      </p:sp>
      <p:sp>
        <p:nvSpPr>
          <p:cNvPr id="9" name="TextBox 8"/>
          <p:cNvSpPr txBox="1"/>
          <p:nvPr/>
        </p:nvSpPr>
        <p:spPr>
          <a:xfrm>
            <a:off x="306231" y="6033514"/>
            <a:ext cx="4561043" cy="276999"/>
          </a:xfrm>
          <a:prstGeom prst="rect">
            <a:avLst/>
          </a:prstGeom>
          <a:solidFill>
            <a:srgbClr val="00FF00"/>
          </a:solidFill>
        </p:spPr>
        <p:txBody>
          <a:bodyPr wrap="square" rtlCol="0">
            <a:spAutoFit/>
          </a:bodyPr>
          <a:lstStyle/>
          <a:p>
            <a:r>
              <a:rPr lang="en-US" sz="1200" b="1" dirty="0" smtClean="0"/>
              <a:t>Sources: Automotive Fleet Magazine/</a:t>
            </a:r>
            <a:r>
              <a:rPr lang="en-US" sz="1200" b="1" dirty="0" err="1" smtClean="0"/>
              <a:t>Bobit</a:t>
            </a:r>
            <a:r>
              <a:rPr lang="en-US" sz="1200" b="1" dirty="0" smtClean="0"/>
              <a:t> Business News</a:t>
            </a:r>
            <a:endParaRPr lang="en-US" sz="1200" b="1" dirty="0"/>
          </a:p>
        </p:txBody>
      </p:sp>
      <p:cxnSp>
        <p:nvCxnSpPr>
          <p:cNvPr id="29" name="Straight Connector 28"/>
          <p:cNvCxnSpPr/>
          <p:nvPr/>
        </p:nvCxnSpPr>
        <p:spPr>
          <a:xfrm flipV="1">
            <a:off x="457200" y="2715446"/>
            <a:ext cx="619125" cy="3516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76325" y="2715446"/>
            <a:ext cx="800100" cy="2457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876425" y="2692044"/>
            <a:ext cx="838200" cy="2691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63070" y="2838302"/>
            <a:ext cx="3521122" cy="1200329"/>
          </a:xfrm>
          <a:prstGeom prst="rect">
            <a:avLst/>
          </a:prstGeom>
          <a:noFill/>
        </p:spPr>
        <p:txBody>
          <a:bodyPr wrap="square" rtlCol="0">
            <a:spAutoFit/>
          </a:bodyPr>
          <a:lstStyle/>
          <a:p>
            <a:r>
              <a:rPr lang="en-US" sz="2400" dirty="0" smtClean="0"/>
              <a:t>One out of every 5 vehicles sold in the U.S. becomes a fleet vehicle</a:t>
            </a:r>
            <a:r>
              <a:rPr lang="en-US" dirty="0" smtClean="0"/>
              <a:t>! </a:t>
            </a:r>
            <a:endParaRPr lang="en-US" dirty="0"/>
          </a:p>
        </p:txBody>
      </p:sp>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Commercial Market and Ford</a:t>
            </a:r>
            <a:endParaRPr lang="en-US" dirty="0"/>
          </a:p>
        </p:txBody>
      </p:sp>
      <p:grpSp>
        <p:nvGrpSpPr>
          <p:cNvPr id="34" name="Group 33"/>
          <p:cNvGrpSpPr/>
          <p:nvPr/>
        </p:nvGrpSpPr>
        <p:grpSpPr>
          <a:xfrm>
            <a:off x="3477622" y="1696644"/>
            <a:ext cx="2377440" cy="3647568"/>
            <a:chOff x="5791201" y="1696644"/>
            <a:chExt cx="2377440" cy="3647568"/>
          </a:xfrm>
        </p:grpSpPr>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461" r="2078" b="37921"/>
            <a:stretch/>
          </p:blipFill>
          <p:spPr bwMode="auto">
            <a:xfrm>
              <a:off x="5848349" y="1696644"/>
              <a:ext cx="2103120" cy="203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791201" y="3743774"/>
              <a:ext cx="2377440" cy="1600438"/>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t>250,000+ in U.S. fleet sales</a:t>
              </a:r>
            </a:p>
            <a:p>
              <a:pPr marL="285750" indent="-285750">
                <a:buFont typeface="Arial" panose="020B0604020202020204" pitchFamily="34" charset="0"/>
                <a:buChar char="•"/>
              </a:pPr>
              <a:r>
                <a:rPr lang="en-US" sz="1400" b="1" dirty="0"/>
                <a:t>Ford vehicles comprise nearly half of all fleets</a:t>
              </a:r>
            </a:p>
            <a:p>
              <a:pPr marL="285750" indent="-285750">
                <a:buFont typeface="Arial" panose="020B0604020202020204" pitchFamily="34" charset="0"/>
                <a:buChar char="•"/>
              </a:pPr>
              <a:r>
                <a:rPr lang="en-US" sz="1400" b="1" dirty="0" smtClean="0"/>
                <a:t>30% Ford U.S. Sales to fleet</a:t>
              </a:r>
            </a:p>
          </p:txBody>
        </p:sp>
      </p:grpSp>
      <p:cxnSp>
        <p:nvCxnSpPr>
          <p:cNvPr id="15" name="Straight Arrow Connector 14"/>
          <p:cNvCxnSpPr/>
          <p:nvPr/>
        </p:nvCxnSpPr>
        <p:spPr>
          <a:xfrm flipV="1">
            <a:off x="447675" y="2000249"/>
            <a:ext cx="0" cy="1828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flipV="1">
            <a:off x="1600200" y="2676524"/>
            <a:ext cx="0" cy="2286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83121" y="1661490"/>
            <a:ext cx="2550554" cy="2513171"/>
            <a:chOff x="183121" y="1661490"/>
            <a:chExt cx="2550554" cy="2513171"/>
          </a:xfrm>
        </p:grpSpPr>
        <p:sp>
          <p:nvSpPr>
            <p:cNvPr id="13" name="Rectangle 12"/>
            <p:cNvSpPr/>
            <p:nvPr/>
          </p:nvSpPr>
          <p:spPr>
            <a:xfrm>
              <a:off x="447675" y="2000249"/>
              <a:ext cx="22860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85775" y="1661490"/>
              <a:ext cx="2209800" cy="246221"/>
            </a:xfrm>
            <a:prstGeom prst="rect">
              <a:avLst/>
            </a:prstGeom>
            <a:noFill/>
          </p:spPr>
          <p:txBody>
            <a:bodyPr wrap="square" rtlCol="0">
              <a:spAutoFit/>
            </a:bodyPr>
            <a:lstStyle/>
            <a:p>
              <a:pPr algn="ctr"/>
              <a:r>
                <a:rPr lang="en-US" sz="1000" b="1" dirty="0" smtClean="0"/>
                <a:t>Commercial Vehicle Sales Trend</a:t>
              </a:r>
              <a:endParaRPr lang="en-US" sz="1000" b="1" dirty="0"/>
            </a:p>
          </p:txBody>
        </p:sp>
        <p:sp>
          <p:nvSpPr>
            <p:cNvPr id="17" name="TextBox 16"/>
            <p:cNvSpPr txBox="1"/>
            <p:nvPr/>
          </p:nvSpPr>
          <p:spPr>
            <a:xfrm>
              <a:off x="485775" y="3928440"/>
              <a:ext cx="2209800" cy="246221"/>
            </a:xfrm>
            <a:prstGeom prst="rect">
              <a:avLst/>
            </a:prstGeom>
            <a:noFill/>
          </p:spPr>
          <p:txBody>
            <a:bodyPr wrap="square" rtlCol="0">
              <a:spAutoFit/>
            </a:bodyPr>
            <a:lstStyle/>
            <a:p>
              <a:pPr algn="ctr"/>
              <a:r>
                <a:rPr lang="en-US" sz="1000" b="1" dirty="0" smtClean="0"/>
                <a:t>Years</a:t>
              </a:r>
              <a:endParaRPr lang="en-US" sz="1000" b="1" dirty="0"/>
            </a:p>
          </p:txBody>
        </p:sp>
        <p:sp>
          <p:nvSpPr>
            <p:cNvPr id="18" name="TextBox 17"/>
            <p:cNvSpPr txBox="1"/>
            <p:nvPr/>
          </p:nvSpPr>
          <p:spPr>
            <a:xfrm rot="16200000">
              <a:off x="-605477" y="2788846"/>
              <a:ext cx="1823417" cy="246221"/>
            </a:xfrm>
            <a:prstGeom prst="rect">
              <a:avLst/>
            </a:prstGeom>
            <a:noFill/>
          </p:spPr>
          <p:txBody>
            <a:bodyPr wrap="square" rtlCol="0">
              <a:spAutoFit/>
            </a:bodyPr>
            <a:lstStyle/>
            <a:p>
              <a:pPr algn="ctr"/>
              <a:r>
                <a:rPr lang="en-US" sz="1000" b="1" dirty="0" smtClean="0"/>
                <a:t>Sales</a:t>
              </a:r>
              <a:endParaRPr lang="en-US" sz="1000" b="1" dirty="0"/>
            </a:p>
          </p:txBody>
        </p:sp>
      </p:grpSp>
      <p:sp>
        <p:nvSpPr>
          <p:cNvPr id="25" name="TextBox 24"/>
          <p:cNvSpPr txBox="1"/>
          <p:nvPr/>
        </p:nvSpPr>
        <p:spPr>
          <a:xfrm>
            <a:off x="489676" y="4174661"/>
            <a:ext cx="2253524" cy="738664"/>
          </a:xfrm>
          <a:prstGeom prst="rect">
            <a:avLst/>
          </a:prstGeom>
          <a:noFill/>
        </p:spPr>
        <p:txBody>
          <a:bodyPr wrap="square" rtlCol="0">
            <a:spAutoFit/>
          </a:bodyPr>
          <a:lstStyle/>
          <a:p>
            <a:r>
              <a:rPr lang="en-US" sz="1400" b="1" dirty="0" smtClean="0"/>
              <a:t>Commercial vehicle sales projected to continue growing</a:t>
            </a:r>
            <a:endParaRPr lang="en-US" sz="1400" b="1" dirty="0"/>
          </a:p>
        </p:txBody>
      </p:sp>
      <p:sp>
        <p:nvSpPr>
          <p:cNvPr id="9" name="TextBox 8"/>
          <p:cNvSpPr txBox="1"/>
          <p:nvPr/>
        </p:nvSpPr>
        <p:spPr>
          <a:xfrm>
            <a:off x="306231" y="6033514"/>
            <a:ext cx="4561043" cy="276999"/>
          </a:xfrm>
          <a:prstGeom prst="rect">
            <a:avLst/>
          </a:prstGeom>
          <a:solidFill>
            <a:srgbClr val="00FF00"/>
          </a:solidFill>
        </p:spPr>
        <p:txBody>
          <a:bodyPr wrap="square" rtlCol="0">
            <a:spAutoFit/>
          </a:bodyPr>
          <a:lstStyle/>
          <a:p>
            <a:r>
              <a:rPr lang="en-US" sz="1200" b="1" dirty="0" smtClean="0"/>
              <a:t>Sources: Automotive Fleet Magazine/</a:t>
            </a:r>
            <a:r>
              <a:rPr lang="en-US" sz="1200" b="1" dirty="0" err="1" smtClean="0"/>
              <a:t>Bobit</a:t>
            </a:r>
            <a:r>
              <a:rPr lang="en-US" sz="1200" b="1" dirty="0" smtClean="0"/>
              <a:t> Business News</a:t>
            </a:r>
            <a:endParaRPr lang="en-US" sz="1200" b="1" dirty="0"/>
          </a:p>
        </p:txBody>
      </p:sp>
      <p:cxnSp>
        <p:nvCxnSpPr>
          <p:cNvPr id="29" name="Straight Connector 28"/>
          <p:cNvCxnSpPr/>
          <p:nvPr/>
        </p:nvCxnSpPr>
        <p:spPr>
          <a:xfrm flipV="1">
            <a:off x="457200" y="2715446"/>
            <a:ext cx="619125" cy="3516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76325" y="2715446"/>
            <a:ext cx="800100" cy="2457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876425" y="2692044"/>
            <a:ext cx="838200" cy="2691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4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Commercial Market and Ford</a:t>
            </a:r>
            <a:endParaRPr lang="en-US" dirty="0"/>
          </a:p>
        </p:txBody>
      </p:sp>
      <p:grpSp>
        <p:nvGrpSpPr>
          <p:cNvPr id="5" name="Group 4"/>
          <p:cNvGrpSpPr/>
          <p:nvPr/>
        </p:nvGrpSpPr>
        <p:grpSpPr>
          <a:xfrm>
            <a:off x="7744396" y="5209873"/>
            <a:ext cx="885254" cy="1390730"/>
            <a:chOff x="7744396" y="5209873"/>
            <a:chExt cx="885254" cy="1390730"/>
          </a:xfrm>
        </p:grpSpPr>
        <p:grpSp>
          <p:nvGrpSpPr>
            <p:cNvPr id="6" name="Group 5"/>
            <p:cNvGrpSpPr>
              <a:grpSpLocks noChangeAspect="1"/>
            </p:cNvGrpSpPr>
            <p:nvPr/>
          </p:nvGrpSpPr>
          <p:grpSpPr>
            <a:xfrm>
              <a:off x="7863749" y="5675119"/>
              <a:ext cx="664264" cy="925484"/>
              <a:chOff x="7124699" y="4277487"/>
              <a:chExt cx="1524001" cy="2123313"/>
            </a:xfrm>
          </p:grpSpPr>
          <p:pic>
            <p:nvPicPr>
              <p:cNvPr id="8" name="Picture 2" descr="http://www.teddyrooseveltshow.com/images/TR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0" name="Moon 9"/>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7744396" y="5209873"/>
              <a:ext cx="885254" cy="400110"/>
            </a:xfrm>
            <a:prstGeom prst="rect">
              <a:avLst/>
            </a:prstGeom>
            <a:noFill/>
          </p:spPr>
          <p:txBody>
            <a:bodyPr wrap="square" rtlCol="0">
              <a:spAutoFit/>
            </a:bodyPr>
            <a:lstStyle/>
            <a:p>
              <a:pPr algn="ctr"/>
              <a:r>
                <a:rPr lang="en-US" sz="1000" b="1" smtClean="0"/>
                <a:t>Wiegand’s </a:t>
              </a:r>
              <a:endParaRPr lang="en-US" sz="1000" b="1" dirty="0" smtClean="0"/>
            </a:p>
            <a:p>
              <a:pPr algn="ctr"/>
              <a:r>
                <a:rPr lang="en-US" sz="1000" b="1" dirty="0" smtClean="0"/>
                <a:t>Wisdom</a:t>
              </a:r>
              <a:endParaRPr lang="en-US" sz="1000" b="1" dirty="0"/>
            </a:p>
          </p:txBody>
        </p:sp>
      </p:grpSp>
      <p:grpSp>
        <p:nvGrpSpPr>
          <p:cNvPr id="34" name="Group 33"/>
          <p:cNvGrpSpPr/>
          <p:nvPr/>
        </p:nvGrpSpPr>
        <p:grpSpPr>
          <a:xfrm>
            <a:off x="3477622" y="1696644"/>
            <a:ext cx="2377440" cy="3863012"/>
            <a:chOff x="5791201" y="1696644"/>
            <a:chExt cx="2377440" cy="3863012"/>
          </a:xfrm>
        </p:grpSpPr>
        <p:pic>
          <p:nvPicPr>
            <p:cNvPr id="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461" r="2078" b="37921"/>
            <a:stretch/>
          </p:blipFill>
          <p:spPr bwMode="auto">
            <a:xfrm>
              <a:off x="5848349" y="1696644"/>
              <a:ext cx="2103120" cy="203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791201" y="3743774"/>
              <a:ext cx="2377440"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t>250,000</a:t>
              </a:r>
              <a:r>
                <a:rPr lang="en-US" sz="1400" b="1" dirty="0"/>
                <a:t>+ in U.S. fleet sales</a:t>
              </a:r>
            </a:p>
            <a:p>
              <a:pPr marL="285750" indent="-285750">
                <a:buFont typeface="Arial" panose="020B0604020202020204" pitchFamily="34" charset="0"/>
                <a:buChar char="•"/>
              </a:pPr>
              <a:r>
                <a:rPr lang="en-US" sz="1400" b="1" dirty="0"/>
                <a:t>Ford vehicles comprise nearly half of all fleets</a:t>
              </a:r>
            </a:p>
            <a:p>
              <a:pPr marL="285750" indent="-285750">
                <a:buFont typeface="Arial" panose="020B0604020202020204" pitchFamily="34" charset="0"/>
                <a:buChar char="•"/>
              </a:pPr>
              <a:r>
                <a:rPr lang="en-US" sz="1400" b="1" dirty="0"/>
                <a:t>30% Ford U.S. Sales to fleet</a:t>
              </a:r>
            </a:p>
            <a:p>
              <a:endParaRPr lang="en-US" sz="1400" b="1" dirty="0"/>
            </a:p>
          </p:txBody>
        </p:sp>
      </p:grpSp>
      <p:cxnSp>
        <p:nvCxnSpPr>
          <p:cNvPr id="15" name="Straight Arrow Connector 14"/>
          <p:cNvCxnSpPr/>
          <p:nvPr/>
        </p:nvCxnSpPr>
        <p:spPr>
          <a:xfrm flipV="1">
            <a:off x="447675" y="2000249"/>
            <a:ext cx="0" cy="1828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flipV="1">
            <a:off x="1600200" y="2676524"/>
            <a:ext cx="0" cy="2286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83121" y="1661490"/>
            <a:ext cx="2550554" cy="2513171"/>
            <a:chOff x="183121" y="1661490"/>
            <a:chExt cx="2550554" cy="2513171"/>
          </a:xfrm>
        </p:grpSpPr>
        <p:sp>
          <p:nvSpPr>
            <p:cNvPr id="13" name="Rectangle 12"/>
            <p:cNvSpPr/>
            <p:nvPr/>
          </p:nvSpPr>
          <p:spPr>
            <a:xfrm>
              <a:off x="447675" y="2000249"/>
              <a:ext cx="22860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85775" y="1661490"/>
              <a:ext cx="2209800" cy="246221"/>
            </a:xfrm>
            <a:prstGeom prst="rect">
              <a:avLst/>
            </a:prstGeom>
            <a:noFill/>
          </p:spPr>
          <p:txBody>
            <a:bodyPr wrap="square" rtlCol="0">
              <a:spAutoFit/>
            </a:bodyPr>
            <a:lstStyle/>
            <a:p>
              <a:pPr algn="ctr"/>
              <a:r>
                <a:rPr lang="en-US" sz="1000" b="1" dirty="0" smtClean="0"/>
                <a:t>Commercial Vehicle Sales Trend</a:t>
              </a:r>
              <a:endParaRPr lang="en-US" sz="1000" b="1" dirty="0"/>
            </a:p>
          </p:txBody>
        </p:sp>
        <p:sp>
          <p:nvSpPr>
            <p:cNvPr id="17" name="TextBox 16"/>
            <p:cNvSpPr txBox="1"/>
            <p:nvPr/>
          </p:nvSpPr>
          <p:spPr>
            <a:xfrm>
              <a:off x="485775" y="3928440"/>
              <a:ext cx="2209800" cy="246221"/>
            </a:xfrm>
            <a:prstGeom prst="rect">
              <a:avLst/>
            </a:prstGeom>
            <a:noFill/>
          </p:spPr>
          <p:txBody>
            <a:bodyPr wrap="square" rtlCol="0">
              <a:spAutoFit/>
            </a:bodyPr>
            <a:lstStyle/>
            <a:p>
              <a:pPr algn="ctr"/>
              <a:r>
                <a:rPr lang="en-US" sz="1000" b="1" dirty="0" smtClean="0"/>
                <a:t>Years</a:t>
              </a:r>
              <a:endParaRPr lang="en-US" sz="1000" b="1" dirty="0"/>
            </a:p>
          </p:txBody>
        </p:sp>
        <p:sp>
          <p:nvSpPr>
            <p:cNvPr id="18" name="TextBox 17"/>
            <p:cNvSpPr txBox="1"/>
            <p:nvPr/>
          </p:nvSpPr>
          <p:spPr>
            <a:xfrm rot="16200000">
              <a:off x="-605477" y="2788846"/>
              <a:ext cx="1823417" cy="246221"/>
            </a:xfrm>
            <a:prstGeom prst="rect">
              <a:avLst/>
            </a:prstGeom>
            <a:noFill/>
          </p:spPr>
          <p:txBody>
            <a:bodyPr wrap="square" rtlCol="0">
              <a:spAutoFit/>
            </a:bodyPr>
            <a:lstStyle/>
            <a:p>
              <a:pPr algn="ctr"/>
              <a:r>
                <a:rPr lang="en-US" sz="1000" b="1" dirty="0" smtClean="0"/>
                <a:t>Sales</a:t>
              </a:r>
              <a:endParaRPr lang="en-US" sz="1000" b="1" dirty="0"/>
            </a:p>
          </p:txBody>
        </p:sp>
      </p:grpSp>
      <p:grpSp>
        <p:nvGrpSpPr>
          <p:cNvPr id="39" name="Group 38"/>
          <p:cNvGrpSpPr/>
          <p:nvPr/>
        </p:nvGrpSpPr>
        <p:grpSpPr>
          <a:xfrm>
            <a:off x="6611345" y="1515672"/>
            <a:ext cx="2253524" cy="2688727"/>
            <a:chOff x="6611345" y="1515672"/>
            <a:chExt cx="2253524" cy="2688727"/>
          </a:xfrm>
        </p:grpSpPr>
        <p:pic>
          <p:nvPicPr>
            <p:cNvPr id="3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5461" r="2078" b="37921"/>
            <a:stretch/>
          </p:blipFill>
          <p:spPr bwMode="auto">
            <a:xfrm>
              <a:off x="6611345" y="1515672"/>
              <a:ext cx="1371600" cy="13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5461" r="2078" b="37921"/>
            <a:stretch/>
          </p:blipFill>
          <p:spPr bwMode="auto">
            <a:xfrm>
              <a:off x="6887570" y="1906197"/>
              <a:ext cx="1371600" cy="13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5461" r="2078" b="37921"/>
            <a:stretch/>
          </p:blipFill>
          <p:spPr bwMode="auto">
            <a:xfrm>
              <a:off x="7173320" y="2296722"/>
              <a:ext cx="1371600" cy="13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6611345" y="3681179"/>
              <a:ext cx="2253524" cy="523220"/>
            </a:xfrm>
            <a:prstGeom prst="rect">
              <a:avLst/>
            </a:prstGeom>
            <a:noFill/>
          </p:spPr>
          <p:txBody>
            <a:bodyPr wrap="square" rtlCol="0">
              <a:spAutoFit/>
            </a:bodyPr>
            <a:lstStyle/>
            <a:p>
              <a:pPr algn="ctr"/>
              <a:r>
                <a:rPr lang="en-US" sz="1400" b="1" dirty="0" smtClean="0"/>
                <a:t>Competitors manage </a:t>
              </a:r>
            </a:p>
            <a:p>
              <a:pPr algn="ctr"/>
              <a:r>
                <a:rPr lang="en-US" sz="1400" b="1" dirty="0" smtClean="0"/>
                <a:t>700,000 Ford </a:t>
              </a:r>
              <a:r>
                <a:rPr lang="en-US" sz="1400" b="1" dirty="0" err="1" smtClean="0"/>
                <a:t>VINs</a:t>
              </a:r>
              <a:endParaRPr lang="en-US" sz="1400" b="1" dirty="0"/>
            </a:p>
          </p:txBody>
        </p:sp>
      </p:grpSp>
      <p:sp>
        <p:nvSpPr>
          <p:cNvPr id="25" name="TextBox 24"/>
          <p:cNvSpPr txBox="1"/>
          <p:nvPr/>
        </p:nvSpPr>
        <p:spPr>
          <a:xfrm>
            <a:off x="489676" y="4174661"/>
            <a:ext cx="2253524" cy="738664"/>
          </a:xfrm>
          <a:prstGeom prst="rect">
            <a:avLst/>
          </a:prstGeom>
          <a:noFill/>
        </p:spPr>
        <p:txBody>
          <a:bodyPr wrap="square" rtlCol="0">
            <a:spAutoFit/>
          </a:bodyPr>
          <a:lstStyle/>
          <a:p>
            <a:r>
              <a:rPr lang="en-US" sz="1400" b="1" dirty="0" smtClean="0"/>
              <a:t>Commercial vehicle sales projected to continue growing</a:t>
            </a:r>
            <a:endParaRPr lang="en-US" sz="1400" b="1" dirty="0"/>
          </a:p>
        </p:txBody>
      </p:sp>
      <p:sp>
        <p:nvSpPr>
          <p:cNvPr id="9" name="TextBox 8"/>
          <p:cNvSpPr txBox="1"/>
          <p:nvPr/>
        </p:nvSpPr>
        <p:spPr>
          <a:xfrm>
            <a:off x="306231" y="6033514"/>
            <a:ext cx="4561043" cy="276999"/>
          </a:xfrm>
          <a:prstGeom prst="rect">
            <a:avLst/>
          </a:prstGeom>
          <a:solidFill>
            <a:srgbClr val="00FF00"/>
          </a:solidFill>
        </p:spPr>
        <p:txBody>
          <a:bodyPr wrap="square" rtlCol="0">
            <a:spAutoFit/>
          </a:bodyPr>
          <a:lstStyle/>
          <a:p>
            <a:r>
              <a:rPr lang="en-US" sz="1200" b="1" dirty="0" smtClean="0"/>
              <a:t>Sources: Automotive Fleet Magazine/</a:t>
            </a:r>
            <a:r>
              <a:rPr lang="en-US" sz="1200" b="1" dirty="0" err="1" smtClean="0"/>
              <a:t>Bobit</a:t>
            </a:r>
            <a:r>
              <a:rPr lang="en-US" sz="1200" b="1" dirty="0" smtClean="0"/>
              <a:t> Business News</a:t>
            </a:r>
            <a:endParaRPr lang="en-US" sz="1200" b="1" dirty="0"/>
          </a:p>
        </p:txBody>
      </p:sp>
      <p:cxnSp>
        <p:nvCxnSpPr>
          <p:cNvPr id="29" name="Straight Connector 28"/>
          <p:cNvCxnSpPr/>
          <p:nvPr/>
        </p:nvCxnSpPr>
        <p:spPr>
          <a:xfrm flipV="1">
            <a:off x="457200" y="2715446"/>
            <a:ext cx="619125" cy="3516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76325" y="2715446"/>
            <a:ext cx="800100" cy="2457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876425" y="2692044"/>
            <a:ext cx="838200" cy="2691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4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Commercial Market and Ford</a:t>
            </a:r>
            <a:endParaRPr lang="en-US" dirty="0"/>
          </a:p>
        </p:txBody>
      </p:sp>
      <p:grpSp>
        <p:nvGrpSpPr>
          <p:cNvPr id="36" name="Group 35"/>
          <p:cNvGrpSpPr>
            <a:grpSpLocks noChangeAspect="1"/>
          </p:cNvGrpSpPr>
          <p:nvPr/>
        </p:nvGrpSpPr>
        <p:grpSpPr>
          <a:xfrm>
            <a:off x="1895475" y="1828043"/>
            <a:ext cx="5419726" cy="4504877"/>
            <a:chOff x="2826702" y="1342416"/>
            <a:chExt cx="4516438" cy="3754067"/>
          </a:xfrm>
        </p:grpSpPr>
        <p:grpSp>
          <p:nvGrpSpPr>
            <p:cNvPr id="37" name="Group 36"/>
            <p:cNvGrpSpPr/>
            <p:nvPr/>
          </p:nvGrpSpPr>
          <p:grpSpPr>
            <a:xfrm>
              <a:off x="2826702" y="1342416"/>
              <a:ext cx="4516438" cy="3754067"/>
              <a:chOff x="2826702" y="1342416"/>
              <a:chExt cx="4516438" cy="3754067"/>
            </a:xfrm>
          </p:grpSpPr>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l="1215"/>
              <a:stretch/>
            </p:blipFill>
            <p:spPr>
              <a:xfrm>
                <a:off x="2826702" y="1342416"/>
                <a:ext cx="4516438" cy="3754067"/>
              </a:xfrm>
              <a:prstGeom prst="rect">
                <a:avLst/>
              </a:prstGeom>
            </p:spPr>
          </p:pic>
          <p:sp>
            <p:nvSpPr>
              <p:cNvPr id="44" name="Rectangle 43"/>
              <p:cNvSpPr/>
              <p:nvPr/>
            </p:nvSpPr>
            <p:spPr>
              <a:xfrm>
                <a:off x="2895600" y="1476375"/>
                <a:ext cx="4362450" cy="31337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4614102" y="2084224"/>
              <a:ext cx="1006982" cy="1783307"/>
              <a:chOff x="7371016" y="4781931"/>
              <a:chExt cx="1006982" cy="1783307"/>
            </a:xfrm>
          </p:grpSpPr>
          <p:grpSp>
            <p:nvGrpSpPr>
              <p:cNvPr id="39" name="Group 38"/>
              <p:cNvGrpSpPr>
                <a:grpSpLocks noChangeAspect="1"/>
              </p:cNvGrpSpPr>
              <p:nvPr/>
            </p:nvGrpSpPr>
            <p:grpSpPr>
              <a:xfrm>
                <a:off x="7417307" y="5291253"/>
                <a:ext cx="914400" cy="1273985"/>
                <a:chOff x="7124699" y="4277487"/>
                <a:chExt cx="1524001" cy="2123313"/>
              </a:xfrm>
            </p:grpSpPr>
            <p:pic>
              <p:nvPicPr>
                <p:cNvPr id="41" name="Picture 2" descr="http://www.teddyrooseveltshow.com/images/TRlogo.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42" name="Moon 41"/>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7371016" y="4781931"/>
                <a:ext cx="1006982" cy="461665"/>
              </a:xfrm>
              <a:prstGeom prst="rect">
                <a:avLst/>
              </a:prstGeom>
              <a:noFill/>
            </p:spPr>
            <p:txBody>
              <a:bodyPr wrap="square" rtlCol="0">
                <a:spAutoFit/>
              </a:bodyPr>
              <a:lstStyle/>
              <a:p>
                <a:pPr algn="ctr"/>
                <a:r>
                  <a:rPr lang="en-US" sz="1200" b="1" smtClean="0">
                    <a:solidFill>
                      <a:schemeClr val="bg1"/>
                    </a:solidFill>
                  </a:rPr>
                  <a:t>Wiegand’s</a:t>
                </a:r>
                <a:r>
                  <a:rPr lang="en-US" sz="1200" b="1" smtClean="0"/>
                  <a:t> </a:t>
                </a:r>
                <a:endParaRPr lang="en-US" sz="1200" b="1" dirty="0" smtClean="0"/>
              </a:p>
              <a:p>
                <a:pPr algn="ctr"/>
                <a:r>
                  <a:rPr lang="en-US" sz="1200" b="1" dirty="0" smtClean="0">
                    <a:solidFill>
                      <a:schemeClr val="bg1"/>
                    </a:solidFill>
                  </a:rPr>
                  <a:t>Wisdom</a:t>
                </a:r>
                <a:endParaRPr lang="en-US" sz="1200" b="1" dirty="0">
                  <a:solidFill>
                    <a:schemeClr val="bg1"/>
                  </a:solidFill>
                </a:endParaRPr>
              </a:p>
            </p:txBody>
          </p:sp>
        </p:grpSp>
      </p:grpSp>
    </p:spTree>
    <p:extLst>
      <p:ext uri="{BB962C8B-B14F-4D97-AF65-F5344CB8AC3E}">
        <p14:creationId xmlns:p14="http://schemas.microsoft.com/office/powerpoint/2010/main" val="17120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3120" y="2080380"/>
            <a:ext cx="7625080" cy="2272545"/>
          </a:xfrm>
          <a:prstGeom prst="rect">
            <a:avLst/>
          </a:prstGeom>
        </p:spPr>
        <p:txBody>
          <a:bodyPr/>
          <a:lstStyle>
            <a:lvl1pPr algn="l" rtl="0" eaLnBrk="0" fontAlgn="base" hangingPunct="0">
              <a:lnSpc>
                <a:spcPct val="80000"/>
              </a:lnSpc>
              <a:spcBef>
                <a:spcPct val="0"/>
              </a:spcBef>
              <a:spcAft>
                <a:spcPct val="0"/>
              </a:spcAft>
              <a:defRPr sz="2800" b="1" i="0" kern="1200" spc="-150" baseline="0">
                <a:ln w="6350">
                  <a:noFill/>
                </a:ln>
                <a:solidFill>
                  <a:schemeClr val="tx1"/>
                </a:solidFill>
                <a:effectLst/>
                <a:latin typeface="Franklin Gothic Medium" pitchFamily="34" charset="0"/>
                <a:ea typeface="ＭＳ Ｐゴシック" charset="0"/>
                <a:cs typeface="Franklin Gothic Medium" pitchFamily="34" charset="0"/>
              </a:defRPr>
            </a:lvl1pPr>
            <a:lvl2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2pPr>
            <a:lvl3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3pPr>
            <a:lvl4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4pPr>
            <a:lvl5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5pPr>
            <a:lvl6pPr marL="457200" algn="l" rtl="0" eaLnBrk="1" fontAlgn="base" hangingPunct="1">
              <a:spcBef>
                <a:spcPct val="0"/>
              </a:spcBef>
              <a:spcAft>
                <a:spcPct val="0"/>
              </a:spcAft>
              <a:defRPr sz="3600" b="1">
                <a:solidFill>
                  <a:schemeClr val="bg1"/>
                </a:solidFill>
                <a:latin typeface="Arial Narrow" pitchFamily="34" charset="0"/>
              </a:defRPr>
            </a:lvl6pPr>
            <a:lvl7pPr marL="914400" algn="l" rtl="0" eaLnBrk="1" fontAlgn="base" hangingPunct="1">
              <a:spcBef>
                <a:spcPct val="0"/>
              </a:spcBef>
              <a:spcAft>
                <a:spcPct val="0"/>
              </a:spcAft>
              <a:defRPr sz="3600" b="1">
                <a:solidFill>
                  <a:schemeClr val="bg1"/>
                </a:solidFill>
                <a:latin typeface="Arial Narrow" pitchFamily="34" charset="0"/>
              </a:defRPr>
            </a:lvl7pPr>
            <a:lvl8pPr marL="1371600" algn="l" rtl="0" eaLnBrk="1" fontAlgn="base" hangingPunct="1">
              <a:spcBef>
                <a:spcPct val="0"/>
              </a:spcBef>
              <a:spcAft>
                <a:spcPct val="0"/>
              </a:spcAft>
              <a:defRPr sz="3600" b="1">
                <a:solidFill>
                  <a:schemeClr val="bg1"/>
                </a:solidFill>
                <a:latin typeface="Arial Narrow" pitchFamily="34" charset="0"/>
              </a:defRPr>
            </a:lvl8pPr>
            <a:lvl9pPr marL="1828800" algn="l" rtl="0" eaLnBrk="1" fontAlgn="base" hangingPunct="1">
              <a:spcBef>
                <a:spcPct val="0"/>
              </a:spcBef>
              <a:spcAft>
                <a:spcPct val="0"/>
              </a:spcAft>
              <a:defRPr sz="3600" b="1">
                <a:solidFill>
                  <a:schemeClr val="bg1"/>
                </a:solidFill>
                <a:latin typeface="Arial Narrow" pitchFamily="34" charset="0"/>
              </a:defRPr>
            </a:lvl9pPr>
          </a:lstStyle>
          <a:p>
            <a:r>
              <a:rPr lang="en-US" sz="4400" dirty="0" smtClean="0">
                <a:latin typeface="Arial" pitchFamily="34" charset="0"/>
                <a:cs typeface="Arial" pitchFamily="34" charset="0"/>
              </a:rPr>
              <a:t>Module 2:</a:t>
            </a:r>
          </a:p>
          <a:p>
            <a:r>
              <a:rPr lang="en-US" sz="4400" dirty="0" smtClean="0">
                <a:latin typeface="Arial" pitchFamily="34" charset="0"/>
                <a:cs typeface="Arial" pitchFamily="34" charset="0"/>
              </a:rPr>
              <a:t>What Is Ford Commercial Business Solutions?</a:t>
            </a:r>
            <a:endParaRPr lang="en-US" sz="4400" dirty="0">
              <a:latin typeface="Arial" pitchFamily="34" charset="0"/>
              <a:cs typeface="Arial" pitchFamily="34" charset="0"/>
            </a:endParaRPr>
          </a:p>
        </p:txBody>
      </p:sp>
      <p:sp>
        <p:nvSpPr>
          <p:cNvPr id="8" name="Rectangle 7"/>
          <p:cNvSpPr/>
          <p:nvPr/>
        </p:nvSpPr>
        <p:spPr>
          <a:xfrm>
            <a:off x="45720" y="-28575"/>
            <a:ext cx="9052560"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0" y="42334"/>
            <a:ext cx="9144000" cy="459619"/>
            <a:chOff x="-1" y="861484"/>
            <a:chExt cx="9144004" cy="459619"/>
          </a:xfrm>
        </p:grpSpPr>
        <p:pic>
          <p:nvPicPr>
            <p:cNvPr id="10" name="Picture 9"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4198622" y="861484"/>
              <a:ext cx="4945381" cy="457200"/>
            </a:xfrm>
            <a:prstGeom prst="rect">
              <a:avLst/>
            </a:prstGeom>
          </p:spPr>
        </p:pic>
        <p:pic>
          <p:nvPicPr>
            <p:cNvPr id="11" name="Picture 10"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r="4892"/>
            <a:stretch/>
          </p:blipFill>
          <p:spPr>
            <a:xfrm rot="10800000">
              <a:off x="-1" y="863903"/>
              <a:ext cx="4703447" cy="457200"/>
            </a:xfrm>
            <a:prstGeom prst="rect">
              <a:avLst/>
            </a:prstGeom>
          </p:spPr>
        </p:pic>
      </p:grpSp>
    </p:spTree>
    <p:extLst>
      <p:ext uri="{BB962C8B-B14F-4D97-AF65-F5344CB8AC3E}">
        <p14:creationId xmlns:p14="http://schemas.microsoft.com/office/powerpoint/2010/main" val="199697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779102"/>
            <a:ext cx="8493482" cy="1165787"/>
          </a:xfrm>
        </p:spPr>
        <p:txBody>
          <a:bodyPr/>
          <a:lstStyle/>
          <a:p>
            <a:pPr>
              <a:lnSpc>
                <a:spcPct val="100000"/>
              </a:lnSpc>
              <a:spcBef>
                <a:spcPts val="600"/>
              </a:spcBef>
              <a:spcAft>
                <a:spcPts val="600"/>
              </a:spcAft>
            </a:pPr>
            <a:r>
              <a:rPr lang="en-US" dirty="0" smtClean="0"/>
              <a:t>What is Ford Commercial Business Solutions?</a:t>
            </a:r>
            <a:endParaRPr lang="en-US" dirty="0"/>
          </a:p>
        </p:txBody>
      </p:sp>
      <p:sp>
        <p:nvSpPr>
          <p:cNvPr id="3" name="Content Placeholder 2"/>
          <p:cNvSpPr>
            <a:spLocks noGrp="1"/>
          </p:cNvSpPr>
          <p:nvPr>
            <p:ph sz="quarter" idx="10"/>
          </p:nvPr>
        </p:nvSpPr>
        <p:spPr>
          <a:xfrm>
            <a:off x="327278" y="1514560"/>
            <a:ext cx="7547479" cy="4752889"/>
          </a:xfrm>
        </p:spPr>
        <p:txBody>
          <a:bodyPr/>
          <a:lstStyle/>
          <a:p>
            <a:pPr marL="0" indent="0">
              <a:buNone/>
            </a:pPr>
            <a:r>
              <a:rPr lang="en-US" sz="3200" dirty="0" smtClean="0"/>
              <a:t>A ONE Ford strategy that provides commercial customers a comprehensive, customized, total transportation solution </a:t>
            </a:r>
          </a:p>
          <a:p>
            <a:pPr lvl="1">
              <a:buFont typeface="Arial" panose="020B0604020202020204" pitchFamily="34" charset="0"/>
              <a:buChar char="•"/>
            </a:pPr>
            <a:r>
              <a:rPr lang="en-US" sz="3200" dirty="0" smtClean="0"/>
              <a:t>Supports one-stop shopping </a:t>
            </a:r>
          </a:p>
          <a:p>
            <a:pPr lvl="1">
              <a:buFont typeface="Arial" panose="020B0604020202020204" pitchFamily="34" charset="0"/>
              <a:buChar char="•"/>
            </a:pPr>
            <a:r>
              <a:rPr lang="en-US" sz="3200" dirty="0" smtClean="0"/>
              <a:t>Reduces </a:t>
            </a:r>
            <a:r>
              <a:rPr lang="en-US" sz="3200" dirty="0"/>
              <a:t>life cycle costs</a:t>
            </a:r>
          </a:p>
          <a:p>
            <a:pPr lvl="1">
              <a:buFont typeface="Arial" panose="020B0604020202020204" pitchFamily="34" charset="0"/>
              <a:buChar char="•"/>
            </a:pPr>
            <a:r>
              <a:rPr lang="en-US" sz="3200" dirty="0"/>
              <a:t>Improves operational efficiencies</a:t>
            </a:r>
          </a:p>
          <a:p>
            <a:pPr lvl="1">
              <a:buFont typeface="Arial" panose="020B0604020202020204" pitchFamily="34" charset="0"/>
              <a:buChar char="•"/>
            </a:pPr>
            <a:r>
              <a:rPr lang="en-US" sz="3200" dirty="0" smtClean="0"/>
              <a:t>Eliminates service variability</a:t>
            </a:r>
          </a:p>
        </p:txBody>
      </p:sp>
    </p:spTree>
    <p:extLst>
      <p:ext uri="{BB962C8B-B14F-4D97-AF65-F5344CB8AC3E}">
        <p14:creationId xmlns:p14="http://schemas.microsoft.com/office/powerpoint/2010/main" val="21396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262" y="660797"/>
            <a:ext cx="7625080" cy="575958"/>
          </a:xfrm>
        </p:spPr>
        <p:txBody>
          <a:bodyPr/>
          <a:lstStyle/>
          <a:p>
            <a:pPr algn="ctr"/>
            <a:r>
              <a:rPr lang="en-US" sz="2800" b="1" dirty="0" smtClean="0">
                <a:latin typeface="Arial" pitchFamily="34" charset="0"/>
                <a:cs typeface="Arial" pitchFamily="34" charset="0"/>
              </a:rPr>
              <a:t>Ford Commercial Business Solutions</a:t>
            </a:r>
            <a:endParaRPr lang="en-US" sz="2800" b="1" dirty="0">
              <a:latin typeface="Arial" pitchFamily="34" charset="0"/>
              <a:cs typeface="Arial" pitchFamily="34" charset="0"/>
            </a:endParaRPr>
          </a:p>
        </p:txBody>
      </p:sp>
      <p:sp>
        <p:nvSpPr>
          <p:cNvPr id="9" name="Rectangle 8"/>
          <p:cNvSpPr/>
          <p:nvPr/>
        </p:nvSpPr>
        <p:spPr>
          <a:xfrm>
            <a:off x="45720" y="-28575"/>
            <a:ext cx="9052560"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0" y="42334"/>
            <a:ext cx="9144000" cy="459619"/>
            <a:chOff x="-1" y="861484"/>
            <a:chExt cx="9144004" cy="459619"/>
          </a:xfrm>
        </p:grpSpPr>
        <p:pic>
          <p:nvPicPr>
            <p:cNvPr id="7" name="Picture 6"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4198622" y="861484"/>
              <a:ext cx="4945381" cy="457200"/>
            </a:xfrm>
            <a:prstGeom prst="rect">
              <a:avLst/>
            </a:prstGeom>
          </p:spPr>
        </p:pic>
        <p:pic>
          <p:nvPicPr>
            <p:cNvPr id="8" name="Picture 7"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r="4892"/>
            <a:stretch/>
          </p:blipFill>
          <p:spPr>
            <a:xfrm rot="10800000">
              <a:off x="-1" y="863903"/>
              <a:ext cx="4703447" cy="457200"/>
            </a:xfrm>
            <a:prstGeom prst="rect">
              <a:avLst/>
            </a:prstGeom>
          </p:spPr>
        </p:pic>
      </p:grpSp>
      <p:sp>
        <p:nvSpPr>
          <p:cNvPr id="13" name="TextBox 12"/>
          <p:cNvSpPr txBox="1"/>
          <p:nvPr/>
        </p:nvSpPr>
        <p:spPr>
          <a:xfrm>
            <a:off x="600501" y="291465"/>
            <a:ext cx="184731" cy="369332"/>
          </a:xfrm>
          <a:prstGeom prst="rect">
            <a:avLst/>
          </a:prstGeom>
          <a:noFill/>
        </p:spPr>
        <p:txBody>
          <a:bodyPr wrap="none" rtlCol="0">
            <a:spAutoFit/>
          </a:bodyPr>
          <a:lstStyle/>
          <a:p>
            <a:endParaRPr lang="en-US"/>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60" y="0"/>
            <a:ext cx="1466116" cy="549793"/>
          </a:xfrm>
          <a:prstGeom prst="rect">
            <a:avLst/>
          </a:prstGeom>
        </p:spPr>
      </p:pic>
      <p:sp>
        <p:nvSpPr>
          <p:cNvPr id="4" name="TextBox 3"/>
          <p:cNvSpPr txBox="1"/>
          <p:nvPr/>
        </p:nvSpPr>
        <p:spPr>
          <a:xfrm>
            <a:off x="276925" y="1554665"/>
            <a:ext cx="3482043" cy="861774"/>
          </a:xfrm>
          <a:prstGeom prst="rect">
            <a:avLst/>
          </a:prstGeom>
          <a:noFill/>
        </p:spPr>
        <p:txBody>
          <a:bodyPr wrap="none" rtlCol="0">
            <a:spAutoFit/>
          </a:bodyPr>
          <a:lstStyle/>
          <a:p>
            <a:r>
              <a:rPr lang="en-US" sz="1600" b="1" dirty="0" smtClean="0"/>
              <a:t>Navigation</a:t>
            </a:r>
            <a:r>
              <a:rPr lang="en-US" sz="1600" dirty="0" smtClean="0"/>
              <a:t> – Click on this tab to go </a:t>
            </a:r>
          </a:p>
          <a:p>
            <a:r>
              <a:rPr lang="en-US" sz="1600" dirty="0"/>
              <a:t>t</a:t>
            </a:r>
            <a:r>
              <a:rPr lang="en-US" sz="1600" dirty="0" smtClean="0"/>
              <a:t>o any module within the course.</a:t>
            </a:r>
          </a:p>
          <a:p>
            <a:r>
              <a:rPr lang="en-US" dirty="0" smtClean="0"/>
              <a:t> </a:t>
            </a:r>
            <a:endParaRPr lang="en-US" dirty="0"/>
          </a:p>
        </p:txBody>
      </p:sp>
      <p:sp>
        <p:nvSpPr>
          <p:cNvPr id="5" name="TextBox 4"/>
          <p:cNvSpPr txBox="1"/>
          <p:nvPr/>
        </p:nvSpPr>
        <p:spPr>
          <a:xfrm>
            <a:off x="5120891" y="1431554"/>
            <a:ext cx="3513494" cy="861774"/>
          </a:xfrm>
          <a:prstGeom prst="rect">
            <a:avLst/>
          </a:prstGeom>
          <a:noFill/>
        </p:spPr>
        <p:txBody>
          <a:bodyPr wrap="square" rtlCol="0">
            <a:spAutoFit/>
          </a:bodyPr>
          <a:lstStyle/>
          <a:p>
            <a:r>
              <a:rPr lang="en-US" sz="1600" b="1" dirty="0" smtClean="0"/>
              <a:t>Module Title </a:t>
            </a:r>
            <a:r>
              <a:rPr lang="en-US" sz="1600" dirty="0" smtClean="0"/>
              <a:t>– The top of the screen display the name of the module. </a:t>
            </a:r>
          </a:p>
          <a:p>
            <a:endParaRPr lang="en-US" dirty="0"/>
          </a:p>
        </p:txBody>
      </p:sp>
      <p:sp>
        <p:nvSpPr>
          <p:cNvPr id="6" name="TextBox 5"/>
          <p:cNvSpPr txBox="1"/>
          <p:nvPr/>
        </p:nvSpPr>
        <p:spPr>
          <a:xfrm>
            <a:off x="2195730" y="2822391"/>
            <a:ext cx="3320515" cy="1107996"/>
          </a:xfrm>
          <a:prstGeom prst="rect">
            <a:avLst/>
          </a:prstGeom>
          <a:noFill/>
        </p:spPr>
        <p:txBody>
          <a:bodyPr wrap="square" rtlCol="0">
            <a:spAutoFit/>
          </a:bodyPr>
          <a:lstStyle/>
          <a:p>
            <a:r>
              <a:rPr lang="en-US" sz="1600" b="1" dirty="0" smtClean="0"/>
              <a:t>Resource</a:t>
            </a:r>
            <a:r>
              <a:rPr lang="en-US" sz="1600" dirty="0" smtClean="0"/>
              <a:t> – Click this icon to</a:t>
            </a:r>
          </a:p>
          <a:p>
            <a:r>
              <a:rPr lang="en-US" sz="1600" dirty="0"/>
              <a:t>v</a:t>
            </a:r>
            <a:r>
              <a:rPr lang="en-US" sz="1600" dirty="0" smtClean="0"/>
              <a:t>iew and print the Job Aid for this</a:t>
            </a:r>
          </a:p>
          <a:p>
            <a:r>
              <a:rPr lang="en-US" sz="1600" dirty="0" smtClean="0"/>
              <a:t>Course.</a:t>
            </a:r>
          </a:p>
          <a:p>
            <a:endParaRPr lang="en-US" dirty="0"/>
          </a:p>
        </p:txBody>
      </p:sp>
      <p:sp>
        <p:nvSpPr>
          <p:cNvPr id="12" name="TextBox 11"/>
          <p:cNvSpPr txBox="1"/>
          <p:nvPr/>
        </p:nvSpPr>
        <p:spPr>
          <a:xfrm>
            <a:off x="2701855" y="4590589"/>
            <a:ext cx="3542698" cy="1323439"/>
          </a:xfrm>
          <a:prstGeom prst="rect">
            <a:avLst/>
          </a:prstGeom>
          <a:noFill/>
        </p:spPr>
        <p:txBody>
          <a:bodyPr wrap="square" rtlCol="0">
            <a:spAutoFit/>
          </a:bodyPr>
          <a:lstStyle/>
          <a:p>
            <a:r>
              <a:rPr lang="en-US" sz="1600" b="1" dirty="0" smtClean="0"/>
              <a:t>Leave Anytime </a:t>
            </a:r>
            <a:r>
              <a:rPr lang="en-US" sz="1600" dirty="0" smtClean="0"/>
              <a:t>– Clicking the </a:t>
            </a:r>
            <a:br>
              <a:rPr lang="en-US" sz="1600" dirty="0" smtClean="0"/>
            </a:br>
            <a:r>
              <a:rPr lang="en-US" sz="1600" dirty="0" smtClean="0"/>
              <a:t>“Exit” button closes the module. Your progress is automatically saved so that the next time you log in, you can begin from where you left off. </a:t>
            </a:r>
            <a:endParaRPr lang="en-US" sz="1600" dirty="0"/>
          </a:p>
        </p:txBody>
      </p:sp>
      <p:sp>
        <p:nvSpPr>
          <p:cNvPr id="14" name="TextBox 13"/>
          <p:cNvSpPr txBox="1"/>
          <p:nvPr/>
        </p:nvSpPr>
        <p:spPr>
          <a:xfrm>
            <a:off x="6570131" y="4913867"/>
            <a:ext cx="2427111" cy="830997"/>
          </a:xfrm>
          <a:prstGeom prst="rect">
            <a:avLst/>
          </a:prstGeom>
          <a:noFill/>
        </p:spPr>
        <p:txBody>
          <a:bodyPr wrap="square" rtlCol="0">
            <a:spAutoFit/>
          </a:bodyPr>
          <a:lstStyle/>
          <a:p>
            <a:r>
              <a:rPr lang="en-US" sz="1600" b="1" dirty="0" smtClean="0"/>
              <a:t>Back/Next</a:t>
            </a:r>
            <a:r>
              <a:rPr lang="en-US" sz="1600" dirty="0" smtClean="0"/>
              <a:t> – Click to move backward or forward one page.</a:t>
            </a:r>
            <a:endParaRPr lang="en-US" sz="1600" dirty="0"/>
          </a:p>
        </p:txBody>
      </p:sp>
      <p:sp>
        <p:nvSpPr>
          <p:cNvPr id="16" name="TextBox 15"/>
          <p:cNvSpPr txBox="1"/>
          <p:nvPr/>
        </p:nvSpPr>
        <p:spPr>
          <a:xfrm>
            <a:off x="378142" y="6204087"/>
            <a:ext cx="4370107" cy="861774"/>
          </a:xfrm>
          <a:prstGeom prst="rect">
            <a:avLst/>
          </a:prstGeom>
          <a:noFill/>
        </p:spPr>
        <p:txBody>
          <a:bodyPr wrap="none" rtlCol="0">
            <a:spAutoFit/>
          </a:bodyPr>
          <a:lstStyle/>
          <a:p>
            <a:r>
              <a:rPr lang="en-US" sz="1600" b="1" dirty="0" smtClean="0"/>
              <a:t>Progress Indicator </a:t>
            </a:r>
            <a:r>
              <a:rPr lang="en-US" sz="1600" dirty="0" smtClean="0"/>
              <a:t>– Displays your progress </a:t>
            </a:r>
          </a:p>
          <a:p>
            <a:r>
              <a:rPr lang="en-US" sz="1600" dirty="0"/>
              <a:t>t</a:t>
            </a:r>
            <a:r>
              <a:rPr lang="en-US" sz="1600" dirty="0" smtClean="0"/>
              <a:t>hrough the current module. </a:t>
            </a:r>
          </a:p>
          <a:p>
            <a:endParaRPr lang="en-US" dirty="0"/>
          </a:p>
        </p:txBody>
      </p:sp>
      <p:sp>
        <p:nvSpPr>
          <p:cNvPr id="17" name="TextBox 16"/>
          <p:cNvSpPr txBox="1"/>
          <p:nvPr/>
        </p:nvSpPr>
        <p:spPr>
          <a:xfrm>
            <a:off x="110805" y="4783286"/>
            <a:ext cx="1842246" cy="1107996"/>
          </a:xfrm>
          <a:prstGeom prst="rect">
            <a:avLst/>
          </a:prstGeom>
          <a:noFill/>
        </p:spPr>
        <p:txBody>
          <a:bodyPr wrap="square" rtlCol="0">
            <a:spAutoFit/>
          </a:bodyPr>
          <a:lstStyle/>
          <a:p>
            <a:r>
              <a:rPr lang="en-US" sz="1600" b="1" dirty="0" smtClean="0"/>
              <a:t>Help</a:t>
            </a:r>
            <a:r>
              <a:rPr lang="en-US" sz="1600" dirty="0" smtClean="0"/>
              <a:t> – Brings up these navigation</a:t>
            </a:r>
          </a:p>
          <a:p>
            <a:r>
              <a:rPr lang="en-US" sz="1600" dirty="0" smtClean="0"/>
              <a:t>Tips. </a:t>
            </a:r>
          </a:p>
          <a:p>
            <a:endParaRPr lang="en-US" dirty="0"/>
          </a:p>
        </p:txBody>
      </p:sp>
    </p:spTree>
    <p:extLst>
      <p:ext uri="{BB962C8B-B14F-4D97-AF65-F5344CB8AC3E}">
        <p14:creationId xmlns:p14="http://schemas.microsoft.com/office/powerpoint/2010/main" val="175397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779102"/>
            <a:ext cx="8493482" cy="1165787"/>
          </a:xfrm>
        </p:spPr>
        <p:txBody>
          <a:bodyPr/>
          <a:lstStyle/>
          <a:p>
            <a:pPr>
              <a:lnSpc>
                <a:spcPct val="100000"/>
              </a:lnSpc>
              <a:spcBef>
                <a:spcPts val="600"/>
              </a:spcBef>
              <a:spcAft>
                <a:spcPts val="600"/>
              </a:spcAft>
            </a:pPr>
            <a:r>
              <a:rPr lang="en-US" dirty="0" smtClean="0"/>
              <a:t>What is Ford Commercial Business Solutions?</a:t>
            </a:r>
            <a:endParaRPr lang="en-US" dirty="0"/>
          </a:p>
        </p:txBody>
      </p:sp>
      <p:grpSp>
        <p:nvGrpSpPr>
          <p:cNvPr id="4" name="Group 3"/>
          <p:cNvGrpSpPr/>
          <p:nvPr/>
        </p:nvGrpSpPr>
        <p:grpSpPr>
          <a:xfrm>
            <a:off x="2388358" y="1805833"/>
            <a:ext cx="3903259" cy="3107361"/>
            <a:chOff x="6088290" y="2029945"/>
            <a:chExt cx="2834640" cy="2804715"/>
          </a:xfrm>
        </p:grpSpPr>
        <p:pic>
          <p:nvPicPr>
            <p:cNvPr id="15" name="Picture 2" descr="https://www.qfc.ford.com/en/html/images/qfc_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7158" y="3568964"/>
              <a:ext cx="1371600" cy="3113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1787" y="4566452"/>
              <a:ext cx="1371600" cy="268208"/>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6123" y="3004783"/>
              <a:ext cx="1371600" cy="406817"/>
            </a:xfrm>
            <a:prstGeom prst="rect">
              <a:avLst/>
            </a:prstGeom>
          </p:spPr>
        </p:pic>
        <p:grpSp>
          <p:nvGrpSpPr>
            <p:cNvPr id="18" name="Group 17"/>
            <p:cNvGrpSpPr>
              <a:grpSpLocks noChangeAspect="1"/>
            </p:cNvGrpSpPr>
            <p:nvPr/>
          </p:nvGrpSpPr>
          <p:grpSpPr>
            <a:xfrm>
              <a:off x="6088290" y="2029945"/>
              <a:ext cx="2834640" cy="804263"/>
              <a:chOff x="6210296" y="1584716"/>
              <a:chExt cx="2157854" cy="612242"/>
            </a:xfrm>
          </p:grpSpPr>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25063" r="26800" b="36904"/>
              <a:stretch/>
            </p:blipFill>
            <p:spPr>
              <a:xfrm>
                <a:off x="6833208" y="1584716"/>
                <a:ext cx="914400" cy="355488"/>
              </a:xfrm>
              <a:prstGeom prst="rect">
                <a:avLst/>
              </a:prstGeom>
            </p:spPr>
          </p:pic>
          <p:sp>
            <p:nvSpPr>
              <p:cNvPr id="20" name="TextBox 19"/>
              <p:cNvSpPr txBox="1"/>
              <p:nvPr/>
            </p:nvSpPr>
            <p:spPr>
              <a:xfrm>
                <a:off x="6210296" y="1918525"/>
                <a:ext cx="2157854" cy="278433"/>
              </a:xfrm>
              <a:prstGeom prst="rect">
                <a:avLst/>
              </a:prstGeom>
              <a:noFill/>
            </p:spPr>
            <p:txBody>
              <a:bodyPr wrap="square" rtlCol="0">
                <a:spAutoFit/>
              </a:bodyPr>
              <a:lstStyle/>
              <a:p>
                <a:r>
                  <a:rPr lang="en-US" sz="1200" b="1" dirty="0" smtClean="0"/>
                  <a:t>Ford Commercial Business Solution</a:t>
                </a:r>
                <a:endParaRPr lang="en-US" sz="1200" b="1" dirty="0"/>
              </a:p>
            </p:txBody>
          </p:sp>
        </p:gr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1787" y="4000463"/>
              <a:ext cx="1371600" cy="265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Folded Corner 10"/>
          <p:cNvSpPr/>
          <p:nvPr/>
        </p:nvSpPr>
        <p:spPr>
          <a:xfrm>
            <a:off x="5864179" y="1946122"/>
            <a:ext cx="3395935" cy="2161419"/>
          </a:xfrm>
          <a:prstGeom prst="foldedCorner">
            <a:avLst/>
          </a:prstGeom>
          <a:solidFill>
            <a:srgbClr val="FFFF99"/>
          </a:solidFill>
          <a:ln>
            <a:solidFill>
              <a:srgbClr val="FFFF99"/>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smtClean="0">
                <a:solidFill>
                  <a:schemeClr val="tx1"/>
                </a:solidFill>
              </a:rPr>
              <a:t>For this page and following, we need a version with and without the Commercial Services PLUS logo </a:t>
            </a:r>
          </a:p>
          <a:p>
            <a:r>
              <a:rPr lang="en-US" sz="1400" b="1" dirty="0">
                <a:solidFill>
                  <a:schemeClr val="tx1"/>
                </a:solidFill>
              </a:rPr>
              <a:t> </a:t>
            </a:r>
          </a:p>
          <a:p>
            <a:endParaRPr lang="en-US" sz="1400" b="1" dirty="0" smtClean="0">
              <a:solidFill>
                <a:schemeClr val="tx1"/>
              </a:solidFill>
            </a:endParaRPr>
          </a:p>
        </p:txBody>
      </p:sp>
    </p:spTree>
    <p:extLst>
      <p:ext uri="{BB962C8B-B14F-4D97-AF65-F5344CB8AC3E}">
        <p14:creationId xmlns:p14="http://schemas.microsoft.com/office/powerpoint/2010/main" val="116088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Why ESP?</a:t>
            </a:r>
            <a:endParaRPr lang="en-US" dirty="0">
              <a:latin typeface="Arial" pitchFamily="34" charset="0"/>
              <a:cs typeface="Arial" pitchFamily="34" charset="0"/>
            </a:endParaRPr>
          </a:p>
        </p:txBody>
      </p:sp>
      <p:sp>
        <p:nvSpPr>
          <p:cNvPr id="3" name="Content Placeholder 2"/>
          <p:cNvSpPr>
            <a:spLocks noGrp="1"/>
          </p:cNvSpPr>
          <p:nvPr>
            <p:ph sz="half" idx="1"/>
          </p:nvPr>
        </p:nvSpPr>
        <p:spPr>
          <a:xfrm>
            <a:off x="279778" y="2228094"/>
            <a:ext cx="6338735" cy="3797422"/>
          </a:xfrm>
        </p:spPr>
        <p:txBody>
          <a:bodyPr/>
          <a:lstStyle/>
          <a:p>
            <a:pPr marL="0" indent="0">
              <a:buNone/>
            </a:pPr>
            <a:r>
              <a:rPr lang="en-US" sz="1800" u="sng" dirty="0" smtClean="0"/>
              <a:t>Advantages:</a:t>
            </a:r>
          </a:p>
          <a:p>
            <a:r>
              <a:rPr lang="en-US" sz="1600" dirty="0" smtClean="0"/>
              <a:t>Money-saving solutions with  zero-deductible </a:t>
            </a:r>
          </a:p>
          <a:p>
            <a:r>
              <a:rPr lang="en-US" sz="1600" dirty="0" smtClean="0"/>
              <a:t>Customizable to help control costs and reduce operating expenses</a:t>
            </a:r>
          </a:p>
          <a:p>
            <a:r>
              <a:rPr lang="en-US" sz="1600" dirty="0" smtClean="0"/>
              <a:t>Ford/Lincoln/Quick Lane national network of </a:t>
            </a:r>
            <a:r>
              <a:rPr lang="en-US" sz="1600" dirty="0"/>
              <a:t>factory-trained technicians using genuine OE </a:t>
            </a:r>
            <a:r>
              <a:rPr lang="en-US" sz="1600" dirty="0" smtClean="0"/>
              <a:t>parts ensure quality repairs</a:t>
            </a:r>
          </a:p>
          <a:p>
            <a:r>
              <a:rPr lang="en-US" sz="1600" dirty="0" smtClean="0"/>
              <a:t>Roadside Assistance with destination assistance and travel reimbursement</a:t>
            </a:r>
          </a:p>
          <a:p>
            <a:r>
              <a:rPr lang="en-US" sz="1600" dirty="0" smtClean="0"/>
              <a:t>Wear and tear covered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390" y="1224612"/>
            <a:ext cx="2286000" cy="678028"/>
          </a:xfrm>
          <a:prstGeom prst="rect">
            <a:avLst/>
          </a:prstGeom>
        </p:spPr>
      </p:pic>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11" name="Title 1"/>
          <p:cNvSpPr txBox="1">
            <a:spLocks/>
          </p:cNvSpPr>
          <p:nvPr/>
        </p:nvSpPr>
        <p:spPr>
          <a:xfrm>
            <a:off x="326668" y="779103"/>
            <a:ext cx="8493482" cy="426811"/>
          </a:xfrm>
          <a:prstGeom prst="rect">
            <a:avLst/>
          </a:prstGeom>
        </p:spPr>
        <p:txBody>
          <a:bodyPr/>
          <a:lstStyle>
            <a:lvl1pPr algn="l" rtl="0" eaLnBrk="0" fontAlgn="base" hangingPunct="0">
              <a:lnSpc>
                <a:spcPct val="80000"/>
              </a:lnSpc>
              <a:spcBef>
                <a:spcPct val="0"/>
              </a:spcBef>
              <a:spcAft>
                <a:spcPct val="0"/>
              </a:spcAft>
              <a:defRPr sz="2400" b="1" i="0" kern="1200" spc="-150" baseline="0">
                <a:ln w="6350">
                  <a:noFill/>
                </a:ln>
                <a:solidFill>
                  <a:schemeClr val="tx1"/>
                </a:solidFill>
                <a:effectLst/>
                <a:latin typeface="Arial" pitchFamily="34" charset="0"/>
                <a:ea typeface="ＭＳ Ｐゴシック" charset="0"/>
                <a:cs typeface="Arial" pitchFamily="34" charset="0"/>
              </a:defRPr>
            </a:lvl1pPr>
            <a:lvl2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2pPr>
            <a:lvl3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3pPr>
            <a:lvl4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4pPr>
            <a:lvl5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5pPr>
            <a:lvl6pPr marL="457200" algn="l" rtl="0" eaLnBrk="1" fontAlgn="base" hangingPunct="1">
              <a:spcBef>
                <a:spcPct val="0"/>
              </a:spcBef>
              <a:spcAft>
                <a:spcPct val="0"/>
              </a:spcAft>
              <a:defRPr sz="3600" b="1">
                <a:solidFill>
                  <a:schemeClr val="bg1"/>
                </a:solidFill>
                <a:latin typeface="Arial Narrow" pitchFamily="34" charset="0"/>
              </a:defRPr>
            </a:lvl6pPr>
            <a:lvl7pPr marL="914400" algn="l" rtl="0" eaLnBrk="1" fontAlgn="base" hangingPunct="1">
              <a:spcBef>
                <a:spcPct val="0"/>
              </a:spcBef>
              <a:spcAft>
                <a:spcPct val="0"/>
              </a:spcAft>
              <a:defRPr sz="3600" b="1">
                <a:solidFill>
                  <a:schemeClr val="bg1"/>
                </a:solidFill>
                <a:latin typeface="Arial Narrow" pitchFamily="34" charset="0"/>
              </a:defRPr>
            </a:lvl7pPr>
            <a:lvl8pPr marL="1371600" algn="l" rtl="0" eaLnBrk="1" fontAlgn="base" hangingPunct="1">
              <a:spcBef>
                <a:spcPct val="0"/>
              </a:spcBef>
              <a:spcAft>
                <a:spcPct val="0"/>
              </a:spcAft>
              <a:defRPr sz="3600" b="1">
                <a:solidFill>
                  <a:schemeClr val="bg1"/>
                </a:solidFill>
                <a:latin typeface="Arial Narrow" pitchFamily="34" charset="0"/>
              </a:defRPr>
            </a:lvl8pPr>
            <a:lvl9pPr marL="1828800" algn="l" rtl="0" eaLnBrk="1" fontAlgn="base" hangingPunct="1">
              <a:spcBef>
                <a:spcPct val="0"/>
              </a:spcBef>
              <a:spcAft>
                <a:spcPct val="0"/>
              </a:spcAft>
              <a:defRPr sz="3600" b="1">
                <a:solidFill>
                  <a:schemeClr val="bg1"/>
                </a:solidFill>
                <a:latin typeface="Arial Narrow" pitchFamily="34" charset="0"/>
              </a:defRPr>
            </a:lvl9pPr>
          </a:lstStyle>
          <a:p>
            <a:r>
              <a:rPr lang="en-US" sz="2800" dirty="0" smtClean="0"/>
              <a:t>Why </a:t>
            </a:r>
            <a:r>
              <a:rPr lang="en-US" sz="2800" dirty="0" err="1" smtClean="0"/>
              <a:t>QFC</a:t>
            </a:r>
            <a:r>
              <a:rPr lang="en-US" sz="2800" dirty="0" smtClean="0"/>
              <a:t>?</a:t>
            </a:r>
            <a:endParaRPr lang="en-US" sz="2800" dirty="0"/>
          </a:p>
        </p:txBody>
      </p:sp>
      <p:sp>
        <p:nvSpPr>
          <p:cNvPr id="12" name="Content Placeholder 2"/>
          <p:cNvSpPr txBox="1">
            <a:spLocks/>
          </p:cNvSpPr>
          <p:nvPr/>
        </p:nvSpPr>
        <p:spPr bwMode="auto">
          <a:xfrm>
            <a:off x="327278" y="2095586"/>
            <a:ext cx="6886322" cy="4305213"/>
          </a:xfrm>
          <a:prstGeom prst="rect">
            <a:avLst/>
          </a:prstGeom>
          <a:noFill/>
          <a:ln w="9525">
            <a:noFill/>
            <a:miter lim="800000"/>
            <a:headEnd/>
            <a:tailEnd/>
          </a:ln>
          <a:effectLst/>
        </p:spPr>
        <p:txBody>
          <a:bodyPr vert="horz" wrap="square" lIns="91440" tIns="45720" rIns="91440" bIns="45720" numCol="1" anchor="t" anchorCtr="0" compatLnSpc="1"/>
          <a:lstStyle>
            <a:lvl1pPr marL="228600" indent="-228600" algn="l" rtl="0" eaLnBrk="0" fontAlgn="base" hangingPunct="0">
              <a:lnSpc>
                <a:spcPct val="114000"/>
              </a:lnSpc>
              <a:spcBef>
                <a:spcPts val="0"/>
              </a:spcBef>
              <a:spcAft>
                <a:spcPts val="300"/>
              </a:spcAft>
              <a:buClrTx/>
              <a:buSzPct val="100000"/>
              <a:buFont typeface="Wingdings" pitchFamily="2" charset="2"/>
              <a:buChar char="§"/>
              <a:defRPr sz="2800" b="0" i="0" kern="1200" baseline="0">
                <a:ln>
                  <a:noFill/>
                </a:ln>
                <a:solidFill>
                  <a:schemeClr val="tx1"/>
                </a:solidFill>
                <a:effectLst/>
                <a:latin typeface="Arial" pitchFamily="34" charset="0"/>
                <a:ea typeface="ＭＳ Ｐゴシック" charset="0"/>
                <a:cs typeface="Arial" pitchFamily="34" charset="0"/>
              </a:defRPr>
            </a:lvl1pPr>
            <a:lvl2pPr marL="457200" indent="-228600" algn="l" rtl="0" eaLnBrk="0" fontAlgn="base" hangingPunct="0">
              <a:lnSpc>
                <a:spcPct val="114000"/>
              </a:lnSpc>
              <a:spcBef>
                <a:spcPts val="0"/>
              </a:spcBef>
              <a:spcAft>
                <a:spcPts val="300"/>
              </a:spcAft>
              <a:buClrTx/>
              <a:buSzPct val="100000"/>
              <a:buFont typeface="Franklin Gothic Medium" pitchFamily="34" charset="0"/>
              <a:buChar char="–"/>
              <a:defRPr sz="2400" b="0" i="0" kern="1200">
                <a:ln>
                  <a:noFill/>
                </a:ln>
                <a:solidFill>
                  <a:schemeClr val="tx1"/>
                </a:solidFill>
                <a:effectLst/>
                <a:latin typeface="Arial" pitchFamily="34" charset="0"/>
                <a:ea typeface="ＭＳ Ｐゴシック" charset="0"/>
                <a:cs typeface="Arial" pitchFamily="34" charset="0"/>
              </a:defRPr>
            </a:lvl2pPr>
            <a:lvl3pPr marL="685800" indent="-228600" algn="l" rtl="0" eaLnBrk="0" fontAlgn="base" hangingPunct="0">
              <a:lnSpc>
                <a:spcPct val="114000"/>
              </a:lnSpc>
              <a:spcBef>
                <a:spcPts val="0"/>
              </a:spcBef>
              <a:spcAft>
                <a:spcPts val="300"/>
              </a:spcAft>
              <a:buClrTx/>
              <a:buSzPct val="150000"/>
              <a:buFont typeface="Arial" pitchFamily="34" charset="0"/>
              <a:buChar char="•"/>
              <a:defRPr sz="2000" b="0" i="0" kern="1200">
                <a:ln>
                  <a:noFill/>
                </a:ln>
                <a:solidFill>
                  <a:schemeClr val="tx1"/>
                </a:solidFill>
                <a:effectLst/>
                <a:latin typeface="Arial" pitchFamily="34" charset="0"/>
                <a:ea typeface="ＭＳ Ｐゴシック" charset="0"/>
                <a:cs typeface="Arial" pitchFamily="34" charset="0"/>
              </a:defRPr>
            </a:lvl3pPr>
            <a:lvl4pPr marL="971550" indent="-285750" algn="l" rtl="0" eaLnBrk="0" fontAlgn="base" hangingPunct="0">
              <a:lnSpc>
                <a:spcPct val="114000"/>
              </a:lnSpc>
              <a:spcBef>
                <a:spcPts val="0"/>
              </a:spcBef>
              <a:spcAft>
                <a:spcPts val="300"/>
              </a:spcAft>
              <a:buClrTx/>
              <a:buFont typeface="Courier New" pitchFamily="49" charset="0"/>
              <a:buChar char="o"/>
              <a:defRPr sz="1800" b="0" i="0" kern="1200">
                <a:ln>
                  <a:noFill/>
                </a:ln>
                <a:solidFill>
                  <a:schemeClr val="tx1"/>
                </a:solidFill>
                <a:effectLst/>
                <a:latin typeface="Arial" pitchFamily="34" charset="0"/>
                <a:ea typeface="ＭＳ Ｐゴシック" charset="0"/>
                <a:cs typeface="Arial" pitchFamily="34" charset="0"/>
              </a:defRPr>
            </a:lvl4pPr>
            <a:lvl5pPr marL="2057400" indent="-228600" algn="l" rtl="0" eaLnBrk="0" fontAlgn="base" hangingPunct="0">
              <a:lnSpc>
                <a:spcPts val="2900"/>
              </a:lnSpc>
              <a:spcBef>
                <a:spcPts val="600"/>
              </a:spcBef>
              <a:spcAft>
                <a:spcPts val="1200"/>
              </a:spcAft>
              <a:buClr>
                <a:srgbClr val="FF5600"/>
              </a:buClr>
              <a:buFont typeface="Wingdings" pitchFamily="2" charset="2"/>
              <a:buChar char="§"/>
              <a:defRPr sz="1800" b="1" i="0" kern="1200">
                <a:solidFill>
                  <a:srgbClr val="FFFFFF"/>
                </a:solidFill>
                <a:effectLst>
                  <a:outerShdw blurRad="63500" dist="63500" dir="2700000" algn="tl" rotWithShape="0">
                    <a:prstClr val="black">
                      <a:alpha val="65000"/>
                    </a:prstClr>
                  </a:outerShdw>
                </a:effectLst>
                <a:latin typeface="Franklin Gothic Medium" pitchFamily="34" charset="0"/>
                <a:ea typeface="ＭＳ Ｐゴシック"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u="sng" dirty="0" smtClean="0"/>
              <a:t>Advantages:</a:t>
            </a:r>
          </a:p>
          <a:p>
            <a:pPr>
              <a:lnSpc>
                <a:spcPct val="90000"/>
              </a:lnSpc>
            </a:pPr>
            <a:r>
              <a:rPr lang="en-US" sz="1600" dirty="0" err="1"/>
              <a:t>Cardless</a:t>
            </a:r>
            <a:r>
              <a:rPr lang="en-US" sz="1600" dirty="0"/>
              <a:t>/cashless solution for fleet drivers</a:t>
            </a:r>
          </a:p>
          <a:p>
            <a:pPr>
              <a:lnSpc>
                <a:spcPct val="90000"/>
              </a:lnSpc>
            </a:pPr>
            <a:r>
              <a:rPr lang="en-US" sz="1600" dirty="0" smtClean="0"/>
              <a:t>Monthly billing for all services performed at Ford and Lincoln dealers and Quick Lane Tire and Auto Centers (U.S. and Canada) </a:t>
            </a:r>
            <a:endParaRPr lang="en-US" sz="1600" dirty="0"/>
          </a:p>
          <a:p>
            <a:pPr>
              <a:lnSpc>
                <a:spcPct val="90000"/>
              </a:lnSpc>
            </a:pPr>
            <a:r>
              <a:rPr lang="en-US" sz="1600" dirty="0" smtClean="0"/>
              <a:t>National </a:t>
            </a:r>
            <a:r>
              <a:rPr lang="en-US" sz="1600" dirty="0"/>
              <a:t>Glass Program </a:t>
            </a:r>
          </a:p>
          <a:p>
            <a:pPr>
              <a:lnSpc>
                <a:spcPct val="90000"/>
              </a:lnSpc>
            </a:pPr>
            <a:r>
              <a:rPr lang="en-US" sz="1600" dirty="0" smtClean="0"/>
              <a:t>Enhanced </a:t>
            </a:r>
            <a:r>
              <a:rPr lang="en-US" sz="1600" dirty="0"/>
              <a:t>Roadside Assistance </a:t>
            </a:r>
          </a:p>
          <a:p>
            <a:pPr>
              <a:lnSpc>
                <a:spcPct val="90000"/>
              </a:lnSpc>
              <a:buClr>
                <a:srgbClr val="3333CC"/>
              </a:buClr>
            </a:pPr>
            <a:r>
              <a:rPr lang="en-US" sz="1600" dirty="0" smtClean="0"/>
              <a:t>Electronic billing via CD, FTP  or QFC </a:t>
            </a:r>
          </a:p>
          <a:p>
            <a:pPr>
              <a:lnSpc>
                <a:spcPct val="90000"/>
              </a:lnSpc>
              <a:buClr>
                <a:srgbClr val="3333CC"/>
              </a:buClr>
            </a:pPr>
            <a:r>
              <a:rPr lang="en-US" sz="1600" dirty="0" smtClean="0"/>
              <a:t>Online services available through QFC</a:t>
            </a:r>
          </a:p>
          <a:p>
            <a:pPr>
              <a:lnSpc>
                <a:spcPct val="90000"/>
              </a:lnSpc>
              <a:buClr>
                <a:srgbClr val="3333CC"/>
              </a:buClr>
            </a:pPr>
            <a:r>
              <a:rPr lang="en-US" sz="1600" dirty="0" smtClean="0"/>
              <a:t>Coverage displayed on OASIS including fleet account contact information</a:t>
            </a:r>
            <a:endParaRPr lang="en-US" sz="1600" dirty="0"/>
          </a:p>
          <a:p>
            <a:pPr>
              <a:lnSpc>
                <a:spcPct val="90000"/>
              </a:lnSpc>
            </a:pPr>
            <a:r>
              <a:rPr lang="en-US" sz="1600" dirty="0" smtClean="0"/>
              <a:t>Non-Ford vehicle eligibility</a:t>
            </a:r>
            <a:endParaRPr lang="en-US" sz="1600" dirty="0"/>
          </a:p>
          <a:p>
            <a:pPr>
              <a:lnSpc>
                <a:spcPct val="90000"/>
              </a:lnSpc>
            </a:pPr>
            <a:r>
              <a:rPr lang="en-US" sz="1600" dirty="0" smtClean="0"/>
              <a:t>Quality </a:t>
            </a:r>
            <a:r>
              <a:rPr lang="en-US" sz="1600" dirty="0"/>
              <a:t>Fleet Care Parts Program (QFCP</a:t>
            </a:r>
            <a:r>
              <a:rPr lang="en-US" sz="1600" dirty="0" smtClean="0"/>
              <a:t>)</a:t>
            </a:r>
          </a:p>
          <a:p>
            <a:pPr>
              <a:lnSpc>
                <a:spcPct val="90000"/>
              </a:lnSpc>
              <a:buNone/>
            </a:pPr>
            <a:r>
              <a:rPr lang="en-US" sz="2400" dirty="0" smtClean="0"/>
              <a:t>	</a:t>
            </a:r>
            <a:endParaRPr lang="en-US" sz="2400" dirty="0"/>
          </a:p>
        </p:txBody>
      </p:sp>
      <p:pic>
        <p:nvPicPr>
          <p:cNvPr id="13" name="Picture 2" descr="https://www.qfc.ford.com/en/html/images/qfc_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3280" y="966422"/>
            <a:ext cx="2377440" cy="539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81399" y="1506084"/>
            <a:ext cx="2013857" cy="369332"/>
          </a:xfrm>
          <a:prstGeom prst="rect">
            <a:avLst/>
          </a:prstGeom>
          <a:noFill/>
        </p:spPr>
        <p:txBody>
          <a:bodyPr wrap="square" rtlCol="0">
            <a:spAutoFit/>
          </a:bodyPr>
          <a:lstStyle/>
          <a:p>
            <a:r>
              <a:rPr lang="en-US" u="sng" dirty="0">
                <a:solidFill>
                  <a:schemeClr val="hlink"/>
                </a:solidFill>
              </a:rPr>
              <a:t>www.qfc.ford.com</a:t>
            </a:r>
            <a:endParaRPr lang="en-US" dirty="0"/>
          </a:p>
        </p:txBody>
      </p:sp>
    </p:spTree>
    <p:extLst>
      <p:ext uri="{BB962C8B-B14F-4D97-AF65-F5344CB8AC3E}">
        <p14:creationId xmlns:p14="http://schemas.microsoft.com/office/powerpoint/2010/main" val="30268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318675" y="2512032"/>
            <a:ext cx="3840480" cy="3253136"/>
          </a:xfrm>
        </p:spPr>
        <p:txBody>
          <a:bodyPr/>
          <a:lstStyle/>
          <a:p>
            <a:pPr marL="0" indent="0">
              <a:buNone/>
            </a:pPr>
            <a:r>
              <a:rPr lang="en-US" sz="1800" u="sng" dirty="0" smtClean="0"/>
              <a:t>Competitors’ Weaknesses:</a:t>
            </a:r>
            <a:endParaRPr lang="en-US" sz="1800" u="sng" dirty="0"/>
          </a:p>
          <a:p>
            <a:r>
              <a:rPr lang="en-US" sz="1600" dirty="0" smtClean="0"/>
              <a:t>Terms don’t meet usage requirements</a:t>
            </a:r>
          </a:p>
          <a:p>
            <a:r>
              <a:rPr lang="en-US" sz="1600" dirty="0" smtClean="0"/>
              <a:t>Repairs delayed to negotiate cost of service</a:t>
            </a:r>
          </a:p>
          <a:p>
            <a:r>
              <a:rPr lang="en-US" sz="1600" dirty="0"/>
              <a:t>May not ensure </a:t>
            </a:r>
            <a:r>
              <a:rPr lang="en-US" sz="1600" dirty="0" smtClean="0"/>
              <a:t>maintenance/ repairs </a:t>
            </a:r>
            <a:r>
              <a:rPr lang="en-US" sz="1600" dirty="0"/>
              <a:t>are performed by factory-trained technicians using genuine </a:t>
            </a:r>
            <a:r>
              <a:rPr lang="en-US" sz="1600" dirty="0" err="1"/>
              <a:t>OE</a:t>
            </a:r>
            <a:r>
              <a:rPr lang="en-US" sz="1600" dirty="0"/>
              <a:t> parts</a:t>
            </a:r>
          </a:p>
          <a:p>
            <a:r>
              <a:rPr lang="en-US" sz="1600" dirty="0" smtClean="0"/>
              <a:t>Have </a:t>
            </a:r>
            <a:r>
              <a:rPr lang="en-US" sz="1600" dirty="0"/>
              <a:t>wear and tear </a:t>
            </a:r>
            <a:r>
              <a:rPr lang="en-US" sz="1600" dirty="0" smtClean="0"/>
              <a:t>exclusions</a:t>
            </a:r>
          </a:p>
          <a:p>
            <a:r>
              <a:rPr lang="en-US" sz="1600" dirty="0" smtClean="0"/>
              <a:t>Have warranty limitations</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62" y="1537149"/>
            <a:ext cx="2286000" cy="678028"/>
          </a:xfrm>
          <a:prstGeom prst="rect">
            <a:avLst/>
          </a:prstGeom>
        </p:spPr>
      </p:pic>
      <p:pic>
        <p:nvPicPr>
          <p:cNvPr id="16" name="Picture 2" descr="https://www.qfc.ford.com/en/html/images/qfc_logo.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1874" y="1675515"/>
            <a:ext cx="2377440" cy="539662"/>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bwMode="auto">
          <a:xfrm>
            <a:off x="4394439" y="2551751"/>
            <a:ext cx="3657600" cy="3079496"/>
          </a:xfrm>
          <a:prstGeom prst="rect">
            <a:avLst/>
          </a:prstGeom>
          <a:noFill/>
          <a:ln w="9525">
            <a:noFill/>
            <a:miter lim="800000"/>
            <a:headEnd/>
            <a:tailEnd/>
          </a:ln>
          <a:effectLst/>
        </p:spPr>
        <p:txBody>
          <a:bodyPr vert="horz" wrap="square" lIns="91440" tIns="45720" rIns="91440" bIns="45720" numCol="1" anchor="t" anchorCtr="0" compatLnSpc="1"/>
          <a:lstStyle>
            <a:lvl1pPr marL="228600" indent="-228600" algn="l" rtl="0" eaLnBrk="0" fontAlgn="base" hangingPunct="0">
              <a:lnSpc>
                <a:spcPct val="114000"/>
              </a:lnSpc>
              <a:spcBef>
                <a:spcPts val="0"/>
              </a:spcBef>
              <a:spcAft>
                <a:spcPts val="300"/>
              </a:spcAft>
              <a:buClrTx/>
              <a:buSzPct val="100000"/>
              <a:buFont typeface="Wingdings" pitchFamily="2" charset="2"/>
              <a:buChar char="§"/>
              <a:defRPr sz="2800" b="0" i="0" kern="1200" baseline="0">
                <a:ln>
                  <a:noFill/>
                </a:ln>
                <a:solidFill>
                  <a:schemeClr val="tx1"/>
                </a:solidFill>
                <a:effectLst/>
                <a:latin typeface="Arial" pitchFamily="34" charset="0"/>
                <a:ea typeface="ＭＳ Ｐゴシック" charset="0"/>
                <a:cs typeface="Arial" pitchFamily="34" charset="0"/>
              </a:defRPr>
            </a:lvl1pPr>
            <a:lvl2pPr marL="457200" indent="-228600" algn="l" rtl="0" eaLnBrk="0" fontAlgn="base" hangingPunct="0">
              <a:lnSpc>
                <a:spcPct val="114000"/>
              </a:lnSpc>
              <a:spcBef>
                <a:spcPts val="0"/>
              </a:spcBef>
              <a:spcAft>
                <a:spcPts val="300"/>
              </a:spcAft>
              <a:buClrTx/>
              <a:buSzPct val="100000"/>
              <a:buFont typeface="Franklin Gothic Medium" pitchFamily="34" charset="0"/>
              <a:buChar char="–"/>
              <a:defRPr sz="2400" b="0" i="0" kern="1200">
                <a:ln>
                  <a:noFill/>
                </a:ln>
                <a:solidFill>
                  <a:schemeClr val="tx1"/>
                </a:solidFill>
                <a:effectLst/>
                <a:latin typeface="Arial" pitchFamily="34" charset="0"/>
                <a:ea typeface="ＭＳ Ｐゴシック" charset="0"/>
                <a:cs typeface="Arial" pitchFamily="34" charset="0"/>
              </a:defRPr>
            </a:lvl2pPr>
            <a:lvl3pPr marL="685800" indent="-228600" algn="l" rtl="0" eaLnBrk="0" fontAlgn="base" hangingPunct="0">
              <a:lnSpc>
                <a:spcPct val="114000"/>
              </a:lnSpc>
              <a:spcBef>
                <a:spcPts val="0"/>
              </a:spcBef>
              <a:spcAft>
                <a:spcPts val="300"/>
              </a:spcAft>
              <a:buClrTx/>
              <a:buSzPct val="150000"/>
              <a:buFont typeface="Arial" pitchFamily="34" charset="0"/>
              <a:buChar char="•"/>
              <a:defRPr sz="2000" b="0" i="0" kern="1200">
                <a:ln>
                  <a:noFill/>
                </a:ln>
                <a:solidFill>
                  <a:schemeClr val="tx1"/>
                </a:solidFill>
                <a:effectLst/>
                <a:latin typeface="Arial" pitchFamily="34" charset="0"/>
                <a:ea typeface="ＭＳ Ｐゴシック" charset="0"/>
                <a:cs typeface="Arial" pitchFamily="34" charset="0"/>
              </a:defRPr>
            </a:lvl3pPr>
            <a:lvl4pPr marL="971550" indent="-285750" algn="l" rtl="0" eaLnBrk="0" fontAlgn="base" hangingPunct="0">
              <a:lnSpc>
                <a:spcPct val="114000"/>
              </a:lnSpc>
              <a:spcBef>
                <a:spcPts val="0"/>
              </a:spcBef>
              <a:spcAft>
                <a:spcPts val="300"/>
              </a:spcAft>
              <a:buClrTx/>
              <a:buFont typeface="Courier New" pitchFamily="49" charset="0"/>
              <a:buChar char="o"/>
              <a:defRPr sz="1800" b="0" i="0" kern="1200">
                <a:ln>
                  <a:noFill/>
                </a:ln>
                <a:solidFill>
                  <a:schemeClr val="tx1"/>
                </a:solidFill>
                <a:effectLst/>
                <a:latin typeface="Arial" pitchFamily="34" charset="0"/>
                <a:ea typeface="ＭＳ Ｐゴシック" charset="0"/>
                <a:cs typeface="Arial" pitchFamily="34" charset="0"/>
              </a:defRPr>
            </a:lvl4pPr>
            <a:lvl5pPr marL="2057400" indent="-228600" algn="l" rtl="0" eaLnBrk="0" fontAlgn="base" hangingPunct="0">
              <a:lnSpc>
                <a:spcPts val="2900"/>
              </a:lnSpc>
              <a:spcBef>
                <a:spcPts val="600"/>
              </a:spcBef>
              <a:spcAft>
                <a:spcPts val="1200"/>
              </a:spcAft>
              <a:buClr>
                <a:srgbClr val="FF5600"/>
              </a:buClr>
              <a:buFont typeface="Wingdings" pitchFamily="2" charset="2"/>
              <a:buChar char="§"/>
              <a:defRPr sz="1800" b="1" i="0" kern="1200">
                <a:solidFill>
                  <a:srgbClr val="FFFFFF"/>
                </a:solidFill>
                <a:effectLst>
                  <a:outerShdw blurRad="63500" dist="63500" dir="2700000" algn="tl" rotWithShape="0">
                    <a:prstClr val="black">
                      <a:alpha val="65000"/>
                    </a:prstClr>
                  </a:outerShdw>
                </a:effectLst>
                <a:latin typeface="Franklin Gothic Medium" pitchFamily="34" charset="0"/>
                <a:ea typeface="ＭＳ Ｐゴシック"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u="sng" dirty="0" smtClean="0"/>
              <a:t>Competitors’ Weaknesses:</a:t>
            </a:r>
          </a:p>
          <a:p>
            <a:pPr marL="285750" lvl="1" indent="-285750">
              <a:buFont typeface="Wingdings" pitchFamily="2" charset="2"/>
              <a:buChar char="§"/>
            </a:pPr>
            <a:r>
              <a:rPr lang="en-US" sz="1600" dirty="0" smtClean="0"/>
              <a:t>May have maintenance limitations</a:t>
            </a:r>
          </a:p>
          <a:p>
            <a:pPr marL="285750" lvl="1" indent="-285750">
              <a:buFont typeface="Wingdings" pitchFamily="2" charset="2"/>
              <a:buChar char="§"/>
            </a:pPr>
            <a:r>
              <a:rPr lang="en-US" sz="1600" dirty="0" smtClean="0"/>
              <a:t>May have limitations on non-covered purchases/services</a:t>
            </a:r>
          </a:p>
          <a:p>
            <a:pPr marL="285750" lvl="1" indent="-285750">
              <a:buFont typeface="Wingdings" pitchFamily="2" charset="2"/>
              <a:buChar char="§"/>
            </a:pPr>
            <a:r>
              <a:rPr lang="en-US" sz="1600" dirty="0" smtClean="0"/>
              <a:t>May not cover mixed fleets</a:t>
            </a:r>
          </a:p>
          <a:p>
            <a:pPr marL="285750" lvl="1" indent="-285750">
              <a:buFont typeface="Wingdings" pitchFamily="2" charset="2"/>
              <a:buChar char="§"/>
            </a:pPr>
            <a:r>
              <a:rPr lang="en-US" sz="1600" dirty="0" smtClean="0"/>
              <a:t>May not offer spending controls</a:t>
            </a:r>
          </a:p>
          <a:p>
            <a:pPr marL="285750" lvl="1" indent="-285750">
              <a:buFont typeface="Wingdings" pitchFamily="2" charset="2"/>
              <a:buChar char="§"/>
            </a:pPr>
            <a:r>
              <a:rPr lang="en-US" sz="1600" dirty="0" smtClean="0"/>
              <a:t>May not offer online fleet service management</a:t>
            </a:r>
          </a:p>
          <a:p>
            <a:pPr marL="0" lvl="1" indent="0">
              <a:buNone/>
            </a:pPr>
            <a:endParaRPr lang="en-US" sz="1800" dirty="0" smtClean="0"/>
          </a:p>
        </p:txBody>
      </p:sp>
      <p:sp>
        <p:nvSpPr>
          <p:cNvPr id="2" name="TextBox 1"/>
          <p:cNvSpPr txBox="1"/>
          <p:nvPr/>
        </p:nvSpPr>
        <p:spPr>
          <a:xfrm>
            <a:off x="1723962" y="512081"/>
            <a:ext cx="4542709" cy="830997"/>
          </a:xfrm>
          <a:prstGeom prst="rect">
            <a:avLst/>
          </a:prstGeom>
          <a:noFill/>
        </p:spPr>
        <p:txBody>
          <a:bodyPr wrap="square" rtlCol="0">
            <a:spAutoFit/>
          </a:bodyPr>
          <a:lstStyle/>
          <a:p>
            <a:r>
              <a:rPr lang="en-US" sz="2400" b="1" dirty="0" smtClean="0">
                <a:solidFill>
                  <a:srgbClr val="FF0000"/>
                </a:solidFill>
              </a:rPr>
              <a:t>YOU Have the Strongest</a:t>
            </a:r>
          </a:p>
          <a:p>
            <a:r>
              <a:rPr lang="en-US" sz="2400" b="1" dirty="0" smtClean="0">
                <a:solidFill>
                  <a:srgbClr val="FF0000"/>
                </a:solidFill>
              </a:rPr>
              <a:t>Solution in the Marketplace!</a:t>
            </a:r>
            <a:endParaRPr lang="en-US" sz="2400" b="1" dirty="0">
              <a:solidFill>
                <a:srgbClr val="FF0000"/>
              </a:solidFill>
            </a:endParaRPr>
          </a:p>
        </p:txBody>
      </p:sp>
    </p:spTree>
    <p:extLst>
      <p:ext uri="{BB962C8B-B14F-4D97-AF65-F5344CB8AC3E}">
        <p14:creationId xmlns:p14="http://schemas.microsoft.com/office/powerpoint/2010/main" val="76284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 </a:t>
            </a:r>
            <a:r>
              <a:rPr lang="en-US" sz="2800" dirty="0" smtClean="0"/>
              <a:t>Why CSP?</a:t>
            </a:r>
            <a:endParaRPr lang="en-US" sz="28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102492"/>
            <a:ext cx="2286000" cy="616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64271" y="3417790"/>
            <a:ext cx="6579686" cy="2308324"/>
          </a:xfrm>
          <a:prstGeom prst="rect">
            <a:avLst/>
          </a:prstGeom>
          <a:noFill/>
        </p:spPr>
        <p:txBody>
          <a:bodyPr wrap="none" rtlCol="0">
            <a:spAutoFit/>
          </a:bodyPr>
          <a:lstStyle/>
          <a:p>
            <a:r>
              <a:rPr lang="en-US" dirty="0" smtClean="0"/>
              <a:t>CSP is a comprehensive fleet management program available </a:t>
            </a:r>
          </a:p>
          <a:p>
            <a:r>
              <a:rPr lang="en-US" u="sng" dirty="0"/>
              <a:t>e</a:t>
            </a:r>
            <a:r>
              <a:rPr lang="en-US" u="sng" dirty="0" smtClean="0"/>
              <a:t>xclusively</a:t>
            </a:r>
            <a:r>
              <a:rPr lang="en-US" dirty="0" smtClean="0"/>
              <a:t> on Ford Credit financed or leased vehicles. </a:t>
            </a:r>
          </a:p>
          <a:p>
            <a:pPr marL="285750" indent="-285750">
              <a:buFont typeface="Arial" panose="020B0604020202020204" pitchFamily="34" charset="0"/>
              <a:buChar char="•"/>
            </a:pPr>
            <a:r>
              <a:rPr lang="en-US" dirty="0" smtClean="0"/>
              <a:t>Service, maintenance, administration, management</a:t>
            </a:r>
          </a:p>
          <a:p>
            <a:pPr marL="285750" indent="-285750">
              <a:buFont typeface="Arial" panose="020B0604020202020204" pitchFamily="34" charset="0"/>
              <a:buChar char="•"/>
            </a:pPr>
            <a:r>
              <a:rPr lang="en-US" dirty="0" smtClean="0"/>
              <a:t>Fuel card </a:t>
            </a:r>
          </a:p>
          <a:p>
            <a:pPr marL="285750" indent="-285750">
              <a:buFont typeface="Arial" panose="020B0604020202020204" pitchFamily="34" charset="0"/>
              <a:buChar char="•"/>
            </a:pPr>
            <a:r>
              <a:rPr lang="en-US" dirty="0" smtClean="0"/>
              <a:t>Automatic license renewal </a:t>
            </a:r>
          </a:p>
          <a:p>
            <a:pPr marL="285750" indent="-285750">
              <a:buFont typeface="Arial" panose="020B0604020202020204" pitchFamily="34" charset="0"/>
              <a:buChar char="•"/>
            </a:pPr>
            <a:r>
              <a:rPr lang="en-US" dirty="0" smtClean="0"/>
              <a:t>Accident management </a:t>
            </a:r>
          </a:p>
          <a:p>
            <a:pPr marL="285750" indent="-285750">
              <a:buFont typeface="Arial" panose="020B0604020202020204" pitchFamily="34" charset="0"/>
              <a:buChar char="•"/>
            </a:pPr>
            <a:r>
              <a:rPr lang="en-US" dirty="0" smtClean="0"/>
              <a:t>Subrogation services </a:t>
            </a:r>
          </a:p>
          <a:p>
            <a:endParaRPr lang="en-US" dirty="0"/>
          </a:p>
        </p:txBody>
      </p:sp>
      <p:sp>
        <p:nvSpPr>
          <p:cNvPr id="12" name="Folded Corner 11"/>
          <p:cNvSpPr/>
          <p:nvPr/>
        </p:nvSpPr>
        <p:spPr>
          <a:xfrm>
            <a:off x="261257" y="1440092"/>
            <a:ext cx="2206172" cy="1448252"/>
          </a:xfrm>
          <a:prstGeom prst="foldedCorner">
            <a:avLst/>
          </a:prstGeom>
          <a:solidFill>
            <a:srgbClr val="FFFF99"/>
          </a:solidFill>
          <a:ln>
            <a:solidFill>
              <a:srgbClr val="FFFF99"/>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smtClean="0">
                <a:solidFill>
                  <a:schemeClr val="tx1"/>
                </a:solidFill>
              </a:rPr>
              <a:t>This slide will probably be deleted (along with all of the “Alternate Reads”)</a:t>
            </a:r>
          </a:p>
          <a:p>
            <a:r>
              <a:rPr lang="en-US" sz="1400" b="1" dirty="0">
                <a:solidFill>
                  <a:schemeClr val="tx1"/>
                </a:solidFill>
              </a:rPr>
              <a:t> </a:t>
            </a:r>
          </a:p>
          <a:p>
            <a:endParaRPr lang="en-US" sz="1400" b="1" dirty="0" smtClean="0">
              <a:solidFill>
                <a:schemeClr val="tx1"/>
              </a:solidFill>
            </a:endParaRPr>
          </a:p>
        </p:txBody>
      </p:sp>
    </p:spTree>
    <p:extLst>
      <p:ext uri="{BB962C8B-B14F-4D97-AF65-F5344CB8AC3E}">
        <p14:creationId xmlns:p14="http://schemas.microsoft.com/office/powerpoint/2010/main" val="163999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779103"/>
            <a:ext cx="7417728" cy="516297"/>
          </a:xfrm>
        </p:spPr>
        <p:txBody>
          <a:bodyPr/>
          <a:lstStyle/>
          <a:p>
            <a:pPr>
              <a:lnSpc>
                <a:spcPct val="100000"/>
              </a:lnSpc>
              <a:spcBef>
                <a:spcPts val="0"/>
              </a:spcBef>
            </a:pPr>
            <a:r>
              <a:rPr lang="en-US" spc="0" dirty="0" smtClean="0"/>
              <a:t>Ford Credit Financing Completes the Solution</a:t>
            </a:r>
            <a:endParaRPr lang="en-US" sz="1800" spc="0"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177"/>
          <a:stretch/>
        </p:blipFill>
        <p:spPr bwMode="auto">
          <a:xfrm>
            <a:off x="347663" y="1958394"/>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563" y="1918625"/>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4138" y="1921900"/>
            <a:ext cx="2286000" cy="7729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47663" y="1419225"/>
            <a:ext cx="3786187" cy="369332"/>
          </a:xfrm>
          <a:prstGeom prst="rect">
            <a:avLst/>
          </a:prstGeom>
          <a:noFill/>
        </p:spPr>
        <p:txBody>
          <a:bodyPr wrap="square" rtlCol="0">
            <a:spAutoFit/>
          </a:bodyPr>
          <a:lstStyle/>
          <a:p>
            <a:r>
              <a:rPr lang="en-US" i="1" dirty="0" smtClean="0"/>
              <a:t>Click on each image to learn more.</a:t>
            </a:r>
            <a:endParaRPr lang="en-US" dirty="0"/>
          </a:p>
        </p:txBody>
      </p:sp>
      <p:sp>
        <p:nvSpPr>
          <p:cNvPr id="3" name="Content Placeholder 2"/>
          <p:cNvSpPr>
            <a:spLocks noGrp="1"/>
          </p:cNvSpPr>
          <p:nvPr>
            <p:ph sz="half" idx="1"/>
          </p:nvPr>
        </p:nvSpPr>
        <p:spPr/>
        <p:txBody>
          <a:bodyPr/>
          <a:lstStyle/>
          <a:p>
            <a:endParaRPr lang="en-US"/>
          </a:p>
        </p:txBody>
      </p:sp>
      <p:sp>
        <p:nvSpPr>
          <p:cNvPr id="8" name="Content Placeholder 7"/>
          <p:cNvSpPr>
            <a:spLocks noGrp="1"/>
          </p:cNvSpPr>
          <p:nvPr>
            <p:ph sz="half" idx="2"/>
          </p:nvPr>
        </p:nvSpPr>
        <p:spPr/>
        <p:txBody>
          <a:bodyPr/>
          <a:lstStyle/>
          <a:p>
            <a:endParaRPr lang="en-US"/>
          </a:p>
        </p:txBody>
      </p:sp>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779103"/>
            <a:ext cx="7417728" cy="516297"/>
          </a:xfrm>
        </p:spPr>
        <p:txBody>
          <a:bodyPr/>
          <a:lstStyle/>
          <a:p>
            <a:pPr>
              <a:lnSpc>
                <a:spcPct val="100000"/>
              </a:lnSpc>
              <a:spcBef>
                <a:spcPts val="0"/>
              </a:spcBef>
            </a:pPr>
            <a:r>
              <a:rPr lang="en-US" spc="0" dirty="0" smtClean="0"/>
              <a:t>Ford Credit Financing Completes the Solution</a:t>
            </a:r>
            <a:endParaRPr lang="en-US" sz="1800" spc="0" dirty="0"/>
          </a:p>
        </p:txBody>
      </p:sp>
      <p:sp>
        <p:nvSpPr>
          <p:cNvPr id="4" name="Content Placeholder 3"/>
          <p:cNvSpPr>
            <a:spLocks noGrp="1"/>
          </p:cNvSpPr>
          <p:nvPr>
            <p:ph sz="half" idx="1"/>
          </p:nvPr>
        </p:nvSpPr>
        <p:spPr>
          <a:xfrm>
            <a:off x="123825" y="2781301"/>
            <a:ext cx="2743200" cy="3291840"/>
          </a:xfrm>
          <a:ln>
            <a:solidFill>
              <a:schemeClr val="tx1"/>
            </a:solidFill>
          </a:ln>
        </p:spPr>
        <p:txBody>
          <a:bodyPr/>
          <a:lstStyle/>
          <a:p>
            <a:r>
              <a:rPr lang="en-US" sz="1600" dirty="0" smtClean="0"/>
              <a:t>Can be tailored to meet unique business needs</a:t>
            </a:r>
          </a:p>
          <a:p>
            <a:r>
              <a:rPr lang="en-US" sz="1600" dirty="0" smtClean="0"/>
              <a:t>Improves cash flow</a:t>
            </a:r>
          </a:p>
          <a:p>
            <a:r>
              <a:rPr lang="en-US" sz="1600" dirty="0" smtClean="0"/>
              <a:t>No mileage restrictions</a:t>
            </a:r>
          </a:p>
          <a:p>
            <a:r>
              <a:rPr lang="en-US" sz="1600" dirty="0" smtClean="0"/>
              <a:t>No wear and use lease-end charges</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177"/>
          <a:stretch/>
        </p:blipFill>
        <p:spPr bwMode="auto">
          <a:xfrm>
            <a:off x="347663" y="1958394"/>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563" y="1918625"/>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4138" y="1921900"/>
            <a:ext cx="2286000" cy="7729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47663" y="1419225"/>
            <a:ext cx="3786187" cy="369332"/>
          </a:xfrm>
          <a:prstGeom prst="rect">
            <a:avLst/>
          </a:prstGeom>
          <a:noFill/>
        </p:spPr>
        <p:txBody>
          <a:bodyPr wrap="square" rtlCol="0">
            <a:spAutoFit/>
          </a:bodyPr>
          <a:lstStyle/>
          <a:p>
            <a:r>
              <a:rPr lang="en-US" i="1" dirty="0" smtClean="0"/>
              <a:t>Click on each image to learn more.</a:t>
            </a:r>
            <a:endParaRPr lang="en-US" dirty="0"/>
          </a:p>
        </p:txBody>
      </p:sp>
      <p:sp>
        <p:nvSpPr>
          <p:cNvPr id="3" name="Content Placeholder 2"/>
          <p:cNvSpPr>
            <a:spLocks noGrp="1"/>
          </p:cNvSpPr>
          <p:nvPr>
            <p:ph sz="half" idx="2"/>
          </p:nvPr>
        </p:nvSpPr>
        <p:spPr/>
        <p:txBody>
          <a:bodyPr/>
          <a:lstStyle/>
          <a:p>
            <a:endParaRPr lang="en-US"/>
          </a:p>
        </p:txBody>
      </p:sp>
    </p:spTree>
    <p:extLst>
      <p:ext uri="{BB962C8B-B14F-4D97-AF65-F5344CB8AC3E}">
        <p14:creationId xmlns:p14="http://schemas.microsoft.com/office/powerpoint/2010/main" val="313899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779103"/>
            <a:ext cx="7417728" cy="516297"/>
          </a:xfrm>
        </p:spPr>
        <p:txBody>
          <a:bodyPr/>
          <a:lstStyle/>
          <a:p>
            <a:pPr>
              <a:lnSpc>
                <a:spcPct val="100000"/>
              </a:lnSpc>
              <a:spcBef>
                <a:spcPts val="0"/>
              </a:spcBef>
            </a:pPr>
            <a:r>
              <a:rPr lang="en-US" spc="0" dirty="0" smtClean="0"/>
              <a:t>Ford Credit Financing Completes the Solution</a:t>
            </a:r>
            <a:endParaRPr lang="en-US" sz="1800" spc="0" dirty="0"/>
          </a:p>
        </p:txBody>
      </p:sp>
      <p:sp>
        <p:nvSpPr>
          <p:cNvPr id="4" name="Content Placeholder 3"/>
          <p:cNvSpPr>
            <a:spLocks noGrp="1"/>
          </p:cNvSpPr>
          <p:nvPr>
            <p:ph sz="half" idx="1"/>
          </p:nvPr>
        </p:nvSpPr>
        <p:spPr>
          <a:xfrm>
            <a:off x="123825" y="2781301"/>
            <a:ext cx="2743200" cy="3291840"/>
          </a:xfrm>
          <a:ln>
            <a:solidFill>
              <a:schemeClr val="tx1"/>
            </a:solidFill>
          </a:ln>
        </p:spPr>
        <p:txBody>
          <a:bodyPr/>
          <a:lstStyle/>
          <a:p>
            <a:r>
              <a:rPr lang="en-US" sz="1600" dirty="0" smtClean="0"/>
              <a:t>Can be tailored to meet unique business needs</a:t>
            </a:r>
          </a:p>
          <a:p>
            <a:r>
              <a:rPr lang="en-US" sz="1600" dirty="0" smtClean="0"/>
              <a:t>Improves cash flow</a:t>
            </a:r>
          </a:p>
          <a:p>
            <a:r>
              <a:rPr lang="en-US" sz="1600" dirty="0" smtClean="0"/>
              <a:t>No mileage restrictions</a:t>
            </a:r>
          </a:p>
          <a:p>
            <a:r>
              <a:rPr lang="en-US" sz="1600" dirty="0" smtClean="0"/>
              <a:t>No wear and use lease-end charges</a:t>
            </a:r>
          </a:p>
        </p:txBody>
      </p:sp>
      <p:sp>
        <p:nvSpPr>
          <p:cNvPr id="5" name="Content Placeholder 4"/>
          <p:cNvSpPr>
            <a:spLocks noGrp="1"/>
          </p:cNvSpPr>
          <p:nvPr>
            <p:ph sz="half" idx="2"/>
          </p:nvPr>
        </p:nvSpPr>
        <p:spPr>
          <a:xfrm>
            <a:off x="3143250" y="2781300"/>
            <a:ext cx="2743200" cy="2560320"/>
          </a:xfrm>
          <a:ln>
            <a:solidFill>
              <a:schemeClr val="tx1"/>
            </a:solidFill>
          </a:ln>
        </p:spPr>
        <p:txBody>
          <a:bodyPr/>
          <a:lstStyle/>
          <a:p>
            <a:r>
              <a:rPr lang="en-US" sz="1600" dirty="0" smtClean="0"/>
              <a:t>Availability of credit when needed to cover all eligible vehicle financing needs</a:t>
            </a:r>
          </a:p>
          <a:p>
            <a:r>
              <a:rPr lang="en-US" sz="1600" dirty="0" smtClean="0"/>
              <a:t>No enrollment or maintenance fees</a:t>
            </a:r>
          </a:p>
          <a:p>
            <a:r>
              <a:rPr lang="en-US" sz="1600" dirty="0" smtClean="0"/>
              <a:t>Frees up capital </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177"/>
          <a:stretch/>
        </p:blipFill>
        <p:spPr bwMode="auto">
          <a:xfrm>
            <a:off x="347663" y="1958394"/>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563" y="1918625"/>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4138" y="1921900"/>
            <a:ext cx="2286000" cy="7729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47663" y="1419225"/>
            <a:ext cx="3786187" cy="369332"/>
          </a:xfrm>
          <a:prstGeom prst="rect">
            <a:avLst/>
          </a:prstGeom>
          <a:noFill/>
        </p:spPr>
        <p:txBody>
          <a:bodyPr wrap="square" rtlCol="0">
            <a:spAutoFit/>
          </a:bodyPr>
          <a:lstStyle/>
          <a:p>
            <a:r>
              <a:rPr lang="en-US" i="1" dirty="0" smtClean="0"/>
              <a:t>Click on each image to learn more.</a:t>
            </a:r>
            <a:endParaRPr lang="en-US" dirty="0"/>
          </a:p>
        </p:txBody>
      </p:sp>
    </p:spTree>
    <p:extLst>
      <p:ext uri="{BB962C8B-B14F-4D97-AF65-F5344CB8AC3E}">
        <p14:creationId xmlns:p14="http://schemas.microsoft.com/office/powerpoint/2010/main" val="349098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779103"/>
            <a:ext cx="7417728" cy="516297"/>
          </a:xfrm>
        </p:spPr>
        <p:txBody>
          <a:bodyPr/>
          <a:lstStyle/>
          <a:p>
            <a:pPr>
              <a:lnSpc>
                <a:spcPct val="100000"/>
              </a:lnSpc>
              <a:spcBef>
                <a:spcPts val="0"/>
              </a:spcBef>
            </a:pPr>
            <a:r>
              <a:rPr lang="en-US" spc="0" dirty="0" smtClean="0"/>
              <a:t>Ford Credit Financing Completes the Solution</a:t>
            </a:r>
            <a:endParaRPr lang="en-US" sz="1800" spc="0" dirty="0"/>
          </a:p>
        </p:txBody>
      </p:sp>
      <p:sp>
        <p:nvSpPr>
          <p:cNvPr id="4" name="Content Placeholder 3"/>
          <p:cNvSpPr>
            <a:spLocks noGrp="1"/>
          </p:cNvSpPr>
          <p:nvPr>
            <p:ph sz="half" idx="1"/>
          </p:nvPr>
        </p:nvSpPr>
        <p:spPr>
          <a:xfrm>
            <a:off x="123825" y="2781301"/>
            <a:ext cx="2743200" cy="3291840"/>
          </a:xfrm>
          <a:ln>
            <a:solidFill>
              <a:schemeClr val="tx1"/>
            </a:solidFill>
          </a:ln>
        </p:spPr>
        <p:txBody>
          <a:bodyPr/>
          <a:lstStyle/>
          <a:p>
            <a:r>
              <a:rPr lang="en-US" sz="1600" dirty="0" smtClean="0"/>
              <a:t>Can be tailored to meet unique business needs</a:t>
            </a:r>
          </a:p>
          <a:p>
            <a:r>
              <a:rPr lang="en-US" sz="1600" dirty="0" smtClean="0"/>
              <a:t>Improves cash flow</a:t>
            </a:r>
          </a:p>
          <a:p>
            <a:r>
              <a:rPr lang="en-US" sz="1600" dirty="0" smtClean="0"/>
              <a:t>No mileage restrictions</a:t>
            </a:r>
          </a:p>
          <a:p>
            <a:r>
              <a:rPr lang="en-US" sz="1600" dirty="0" smtClean="0"/>
              <a:t>No wear and use lease-end charges</a:t>
            </a:r>
          </a:p>
        </p:txBody>
      </p:sp>
      <p:sp>
        <p:nvSpPr>
          <p:cNvPr id="5" name="Content Placeholder 4"/>
          <p:cNvSpPr>
            <a:spLocks noGrp="1"/>
          </p:cNvSpPr>
          <p:nvPr>
            <p:ph sz="half" idx="2"/>
          </p:nvPr>
        </p:nvSpPr>
        <p:spPr>
          <a:xfrm>
            <a:off x="3143250" y="2781300"/>
            <a:ext cx="2743200" cy="2560320"/>
          </a:xfrm>
          <a:ln>
            <a:solidFill>
              <a:schemeClr val="tx1"/>
            </a:solidFill>
          </a:ln>
        </p:spPr>
        <p:txBody>
          <a:bodyPr/>
          <a:lstStyle/>
          <a:p>
            <a:r>
              <a:rPr lang="en-US" sz="1600" dirty="0" smtClean="0"/>
              <a:t>Availability of credit when needed to cover all eligible vehicle financing needs</a:t>
            </a:r>
          </a:p>
          <a:p>
            <a:r>
              <a:rPr lang="en-US" sz="1600" dirty="0" smtClean="0"/>
              <a:t>No enrollment or maintenance fees</a:t>
            </a:r>
          </a:p>
          <a:p>
            <a:r>
              <a:rPr lang="en-US" sz="1600" dirty="0" smtClean="0"/>
              <a:t>Frees up capital </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177"/>
          <a:stretch/>
        </p:blipFill>
        <p:spPr bwMode="auto">
          <a:xfrm>
            <a:off x="347663" y="1958394"/>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563" y="1918625"/>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4138" y="1921900"/>
            <a:ext cx="2286000" cy="7729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6181724" y="2809875"/>
            <a:ext cx="2743200" cy="1815882"/>
          </a:xfrm>
          <a:prstGeom prst="rect">
            <a:avLst/>
          </a:prstGeom>
          <a:noFill/>
          <a:ln>
            <a:solidFill>
              <a:schemeClr val="tx1"/>
            </a:solidFill>
          </a:ln>
        </p:spPr>
        <p:txBody>
          <a:bodyPr wrap="square" rtlCol="0">
            <a:spAutoFit/>
          </a:bodyPr>
          <a:lstStyle/>
          <a:p>
            <a:pPr marL="228600" indent="-228600">
              <a:buFont typeface="Wingdings" pitchFamily="2" charset="2"/>
              <a:buChar char="§"/>
            </a:pPr>
            <a:r>
              <a:rPr lang="en-US" sz="1600" dirty="0" smtClean="0"/>
              <a:t>Competitive rates</a:t>
            </a:r>
          </a:p>
          <a:p>
            <a:pPr marL="228600" indent="-228600">
              <a:buFont typeface="Wingdings" pitchFamily="2" charset="2"/>
              <a:buChar char="§"/>
            </a:pPr>
            <a:r>
              <a:rPr lang="en-US" sz="1600" dirty="0" smtClean="0"/>
              <a:t>No hidden fees or </a:t>
            </a:r>
            <a:r>
              <a:rPr lang="en-US" sz="1600" dirty="0" err="1" smtClean="0"/>
              <a:t>GVW</a:t>
            </a:r>
            <a:r>
              <a:rPr lang="en-US" sz="1600" dirty="0" smtClean="0"/>
              <a:t> restrictions</a:t>
            </a:r>
          </a:p>
          <a:p>
            <a:endParaRPr lang="en-US" sz="1600" dirty="0"/>
          </a:p>
          <a:p>
            <a:endParaRPr lang="en-US" sz="1600" dirty="0" smtClean="0"/>
          </a:p>
          <a:p>
            <a:endParaRPr lang="en-US" sz="1600" dirty="0"/>
          </a:p>
          <a:p>
            <a:endParaRPr lang="en-US" sz="1600" dirty="0"/>
          </a:p>
        </p:txBody>
      </p:sp>
      <p:sp>
        <p:nvSpPr>
          <p:cNvPr id="7" name="TextBox 6"/>
          <p:cNvSpPr txBox="1"/>
          <p:nvPr/>
        </p:nvSpPr>
        <p:spPr>
          <a:xfrm>
            <a:off x="347663" y="1419225"/>
            <a:ext cx="3786187" cy="369332"/>
          </a:xfrm>
          <a:prstGeom prst="rect">
            <a:avLst/>
          </a:prstGeom>
          <a:noFill/>
        </p:spPr>
        <p:txBody>
          <a:bodyPr wrap="square" rtlCol="0">
            <a:spAutoFit/>
          </a:bodyPr>
          <a:lstStyle/>
          <a:p>
            <a:r>
              <a:rPr lang="en-US" i="1" dirty="0" smtClean="0"/>
              <a:t>Click on each image to learn more.</a:t>
            </a:r>
            <a:endParaRPr lang="en-US" dirty="0"/>
          </a:p>
        </p:txBody>
      </p:sp>
    </p:spTree>
    <p:extLst>
      <p:ext uri="{BB962C8B-B14F-4D97-AF65-F5344CB8AC3E}">
        <p14:creationId xmlns:p14="http://schemas.microsoft.com/office/powerpoint/2010/main" val="162305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779103"/>
            <a:ext cx="7417728" cy="516297"/>
          </a:xfrm>
        </p:spPr>
        <p:txBody>
          <a:bodyPr/>
          <a:lstStyle/>
          <a:p>
            <a:pPr>
              <a:lnSpc>
                <a:spcPct val="100000"/>
              </a:lnSpc>
              <a:spcBef>
                <a:spcPts val="0"/>
              </a:spcBef>
            </a:pPr>
            <a:r>
              <a:rPr lang="en-US" spc="0" dirty="0" smtClean="0"/>
              <a:t>Ford Credit Financing Completes the Solution</a:t>
            </a:r>
            <a:endParaRPr lang="en-US" sz="1800" spc="0"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177"/>
          <a:stretch/>
        </p:blipFill>
        <p:spPr bwMode="auto">
          <a:xfrm>
            <a:off x="347663" y="2689657"/>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563" y="2649888"/>
            <a:ext cx="2286000" cy="776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4138" y="2653163"/>
            <a:ext cx="2286000" cy="7729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620676" y="1309457"/>
            <a:ext cx="8109912" cy="1354217"/>
          </a:xfrm>
          <a:prstGeom prst="rect">
            <a:avLst/>
          </a:prstGeom>
          <a:noFill/>
        </p:spPr>
        <p:txBody>
          <a:bodyPr wrap="none" rtlCol="0">
            <a:spAutoFit/>
          </a:bodyPr>
          <a:lstStyle/>
          <a:p>
            <a:r>
              <a:rPr lang="en-US" sz="3200" dirty="0" smtClean="0"/>
              <a:t>Customers can finance 100% of the cost of </a:t>
            </a:r>
          </a:p>
          <a:p>
            <a:r>
              <a:rPr lang="en-US" sz="3200" dirty="0" smtClean="0"/>
              <a:t>the Ford Commercial Business Solution!</a:t>
            </a:r>
          </a:p>
          <a:p>
            <a:endParaRPr lang="en-US" dirty="0"/>
          </a:p>
        </p:txBody>
      </p:sp>
      <p:grpSp>
        <p:nvGrpSpPr>
          <p:cNvPr id="13" name="Group 12"/>
          <p:cNvGrpSpPr/>
          <p:nvPr/>
        </p:nvGrpSpPr>
        <p:grpSpPr>
          <a:xfrm>
            <a:off x="7744396" y="5209873"/>
            <a:ext cx="885254" cy="1390730"/>
            <a:chOff x="7744396" y="5209873"/>
            <a:chExt cx="885254" cy="1390730"/>
          </a:xfrm>
        </p:grpSpPr>
        <p:grpSp>
          <p:nvGrpSpPr>
            <p:cNvPr id="14" name="Group 13"/>
            <p:cNvGrpSpPr>
              <a:grpSpLocks noChangeAspect="1"/>
            </p:cNvGrpSpPr>
            <p:nvPr/>
          </p:nvGrpSpPr>
          <p:grpSpPr>
            <a:xfrm>
              <a:off x="7863749" y="5675119"/>
              <a:ext cx="664264" cy="925484"/>
              <a:chOff x="7124699" y="4277487"/>
              <a:chExt cx="1524001" cy="2123313"/>
            </a:xfrm>
          </p:grpSpPr>
          <p:pic>
            <p:nvPicPr>
              <p:cNvPr id="16" name="Picture 2" descr="http://www.teddyrooseveltshow.com/images/TRlogo.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7" name="Moon 16"/>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7744396" y="5209873"/>
              <a:ext cx="885254" cy="400110"/>
            </a:xfrm>
            <a:prstGeom prst="rect">
              <a:avLst/>
            </a:prstGeom>
            <a:noFill/>
          </p:spPr>
          <p:txBody>
            <a:bodyPr wrap="square" rtlCol="0">
              <a:spAutoFit/>
            </a:bodyPr>
            <a:lstStyle/>
            <a:p>
              <a:pPr algn="ctr"/>
              <a:r>
                <a:rPr lang="en-US" sz="1000" b="1" dirty="0" smtClean="0"/>
                <a:t>Lee’s Lesson</a:t>
              </a:r>
              <a:endParaRPr lang="en-US" sz="1000" b="1" dirty="0"/>
            </a:p>
          </p:txBody>
        </p:sp>
      </p:grpSp>
      <p:sp>
        <p:nvSpPr>
          <p:cNvPr id="12" name="Content Placeholder 3"/>
          <p:cNvSpPr>
            <a:spLocks noGrp="1"/>
          </p:cNvSpPr>
          <p:nvPr>
            <p:ph sz="half" idx="1"/>
          </p:nvPr>
        </p:nvSpPr>
        <p:spPr>
          <a:xfrm>
            <a:off x="181547" y="3397101"/>
            <a:ext cx="2743200" cy="3291840"/>
          </a:xfrm>
          <a:ln>
            <a:solidFill>
              <a:schemeClr val="tx1"/>
            </a:solidFill>
          </a:ln>
        </p:spPr>
        <p:txBody>
          <a:bodyPr/>
          <a:lstStyle/>
          <a:p>
            <a:r>
              <a:rPr lang="en-US" sz="1600" dirty="0" smtClean="0"/>
              <a:t>Can be tailored to meet unique business needs</a:t>
            </a:r>
          </a:p>
          <a:p>
            <a:r>
              <a:rPr lang="en-US" sz="1600" dirty="0" smtClean="0"/>
              <a:t>Improves cash flow</a:t>
            </a:r>
          </a:p>
          <a:p>
            <a:r>
              <a:rPr lang="en-US" sz="1600" dirty="0" smtClean="0"/>
              <a:t>No mileage restrictions</a:t>
            </a:r>
          </a:p>
          <a:p>
            <a:r>
              <a:rPr lang="en-US" sz="1600" dirty="0" smtClean="0"/>
              <a:t>No wear and use lease-end charges</a:t>
            </a:r>
          </a:p>
        </p:txBody>
      </p:sp>
      <p:sp>
        <p:nvSpPr>
          <p:cNvPr id="18" name="Content Placeholder 4"/>
          <p:cNvSpPr>
            <a:spLocks noGrp="1"/>
          </p:cNvSpPr>
          <p:nvPr>
            <p:ph sz="half" idx="2"/>
          </p:nvPr>
        </p:nvSpPr>
        <p:spPr>
          <a:xfrm>
            <a:off x="3200972" y="3397100"/>
            <a:ext cx="2743200" cy="2560320"/>
          </a:xfrm>
          <a:ln>
            <a:solidFill>
              <a:schemeClr val="tx1"/>
            </a:solidFill>
          </a:ln>
        </p:spPr>
        <p:txBody>
          <a:bodyPr/>
          <a:lstStyle/>
          <a:p>
            <a:r>
              <a:rPr lang="en-US" sz="1600" dirty="0" smtClean="0"/>
              <a:t>Availability of credit when needed to cover all eligible vehicle financing needs</a:t>
            </a:r>
          </a:p>
          <a:p>
            <a:r>
              <a:rPr lang="en-US" sz="1600" dirty="0" smtClean="0"/>
              <a:t>No enrollment or maintenance fees</a:t>
            </a:r>
          </a:p>
          <a:p>
            <a:r>
              <a:rPr lang="en-US" sz="1600" dirty="0" smtClean="0"/>
              <a:t>Frees up capital </a:t>
            </a:r>
          </a:p>
        </p:txBody>
      </p:sp>
      <p:sp>
        <p:nvSpPr>
          <p:cNvPr id="19" name="TextBox 18"/>
          <p:cNvSpPr txBox="1"/>
          <p:nvPr/>
        </p:nvSpPr>
        <p:spPr>
          <a:xfrm>
            <a:off x="6239446" y="3425675"/>
            <a:ext cx="2743200" cy="1815882"/>
          </a:xfrm>
          <a:prstGeom prst="rect">
            <a:avLst/>
          </a:prstGeom>
          <a:noFill/>
          <a:ln>
            <a:solidFill>
              <a:schemeClr val="tx1"/>
            </a:solidFill>
          </a:ln>
        </p:spPr>
        <p:txBody>
          <a:bodyPr wrap="square" rtlCol="0">
            <a:spAutoFit/>
          </a:bodyPr>
          <a:lstStyle/>
          <a:p>
            <a:pPr marL="228600" indent="-228600">
              <a:buFont typeface="Wingdings" pitchFamily="2" charset="2"/>
              <a:buChar char="§"/>
            </a:pPr>
            <a:r>
              <a:rPr lang="en-US" sz="1600" dirty="0" smtClean="0"/>
              <a:t>Competitive rates</a:t>
            </a:r>
          </a:p>
          <a:p>
            <a:pPr marL="228600" indent="-228600">
              <a:buFont typeface="Wingdings" pitchFamily="2" charset="2"/>
              <a:buChar char="§"/>
            </a:pPr>
            <a:r>
              <a:rPr lang="en-US" sz="1600" dirty="0" smtClean="0"/>
              <a:t>No hidden fees or </a:t>
            </a:r>
            <a:r>
              <a:rPr lang="en-US" sz="1600" dirty="0" err="1" smtClean="0"/>
              <a:t>GVW</a:t>
            </a:r>
            <a:r>
              <a:rPr lang="en-US" sz="1600" dirty="0" smtClean="0"/>
              <a:t> restrictions</a:t>
            </a:r>
          </a:p>
          <a:p>
            <a:endParaRPr lang="en-US" sz="1600" dirty="0"/>
          </a:p>
          <a:p>
            <a:endParaRPr lang="en-US" sz="1600" dirty="0" smtClean="0"/>
          </a:p>
          <a:p>
            <a:endParaRPr lang="en-US" sz="1600" dirty="0"/>
          </a:p>
          <a:p>
            <a:endParaRPr lang="en-US" sz="1600" dirty="0"/>
          </a:p>
        </p:txBody>
      </p:sp>
    </p:spTree>
    <p:extLst>
      <p:ext uri="{BB962C8B-B14F-4D97-AF65-F5344CB8AC3E}">
        <p14:creationId xmlns:p14="http://schemas.microsoft.com/office/powerpoint/2010/main" val="272175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262" y="660797"/>
            <a:ext cx="7625080" cy="575958"/>
          </a:xfrm>
        </p:spPr>
        <p:txBody>
          <a:bodyPr/>
          <a:lstStyle/>
          <a:p>
            <a:pPr algn="ctr"/>
            <a:r>
              <a:rPr lang="en-US" sz="2800" b="1" dirty="0" smtClean="0">
                <a:latin typeface="Arial" pitchFamily="34" charset="0"/>
                <a:cs typeface="Arial" pitchFamily="34" charset="0"/>
              </a:rPr>
              <a:t>Ford Commercial Business Solutions</a:t>
            </a:r>
            <a:endParaRPr lang="en-US" sz="2800" b="1" dirty="0">
              <a:latin typeface="Arial" pitchFamily="34" charset="0"/>
              <a:cs typeface="Arial" pitchFamily="34" charset="0"/>
            </a:endParaRPr>
          </a:p>
        </p:txBody>
      </p:sp>
      <p:sp>
        <p:nvSpPr>
          <p:cNvPr id="9" name="Rectangle 8"/>
          <p:cNvSpPr/>
          <p:nvPr/>
        </p:nvSpPr>
        <p:spPr>
          <a:xfrm>
            <a:off x="45720" y="-28575"/>
            <a:ext cx="9052560"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0" y="42334"/>
            <a:ext cx="9144000" cy="459619"/>
            <a:chOff x="-1" y="861484"/>
            <a:chExt cx="9144004" cy="459619"/>
          </a:xfrm>
        </p:grpSpPr>
        <p:pic>
          <p:nvPicPr>
            <p:cNvPr id="7" name="Picture 6"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4198622" y="861484"/>
              <a:ext cx="4945381" cy="457200"/>
            </a:xfrm>
            <a:prstGeom prst="rect">
              <a:avLst/>
            </a:prstGeom>
          </p:spPr>
        </p:pic>
        <p:pic>
          <p:nvPicPr>
            <p:cNvPr id="8" name="Picture 7"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r="4892"/>
            <a:stretch/>
          </p:blipFill>
          <p:spPr>
            <a:xfrm rot="10800000">
              <a:off x="-1" y="863903"/>
              <a:ext cx="4703447" cy="457200"/>
            </a:xfrm>
            <a:prstGeom prst="rect">
              <a:avLst/>
            </a:prstGeom>
          </p:spPr>
        </p:pic>
      </p:grpSp>
      <p:sp>
        <p:nvSpPr>
          <p:cNvPr id="13" name="TextBox 12"/>
          <p:cNvSpPr txBox="1"/>
          <p:nvPr/>
        </p:nvSpPr>
        <p:spPr>
          <a:xfrm>
            <a:off x="600501" y="291465"/>
            <a:ext cx="184731" cy="369332"/>
          </a:xfrm>
          <a:prstGeom prst="rect">
            <a:avLst/>
          </a:prstGeom>
          <a:noFill/>
        </p:spPr>
        <p:txBody>
          <a:bodyPr wrap="none" rtlCol="0">
            <a:spAutoFit/>
          </a:bodyPr>
          <a:lstStyle/>
          <a:p>
            <a:endParaRPr lang="en-US"/>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60" y="0"/>
            <a:ext cx="1466116" cy="549793"/>
          </a:xfrm>
          <a:prstGeom prst="rect">
            <a:avLst/>
          </a:prstGeom>
        </p:spPr>
      </p:pic>
      <p:sp>
        <p:nvSpPr>
          <p:cNvPr id="3" name="TextBox 2"/>
          <p:cNvSpPr txBox="1"/>
          <p:nvPr/>
        </p:nvSpPr>
        <p:spPr>
          <a:xfrm>
            <a:off x="2481943" y="2510971"/>
            <a:ext cx="4895766" cy="369332"/>
          </a:xfrm>
          <a:prstGeom prst="rect">
            <a:avLst/>
          </a:prstGeom>
          <a:noFill/>
        </p:spPr>
        <p:txBody>
          <a:bodyPr wrap="none" rtlCol="0">
            <a:spAutoFit/>
          </a:bodyPr>
          <a:lstStyle/>
          <a:p>
            <a:r>
              <a:rPr lang="en-US" b="1" dirty="0" smtClean="0"/>
              <a:t>JOB AID PDF COVER (still being designed)</a:t>
            </a:r>
            <a:endParaRPr lang="en-US" b="1" dirty="0"/>
          </a:p>
        </p:txBody>
      </p:sp>
    </p:spTree>
    <p:extLst>
      <p:ext uri="{BB962C8B-B14F-4D97-AF65-F5344CB8AC3E}">
        <p14:creationId xmlns:p14="http://schemas.microsoft.com/office/powerpoint/2010/main" val="2914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326668" y="779103"/>
            <a:ext cx="8393470" cy="516297"/>
          </a:xfrm>
        </p:spPr>
        <p:txBody>
          <a:bodyPr/>
          <a:lstStyle/>
          <a:p>
            <a:pPr>
              <a:lnSpc>
                <a:spcPct val="100000"/>
              </a:lnSpc>
              <a:spcBef>
                <a:spcPts val="0"/>
              </a:spcBef>
            </a:pPr>
            <a:r>
              <a:rPr lang="en-US" dirty="0" smtClean="0"/>
              <a:t>Ford Credit Financing Completes the Solution</a:t>
            </a:r>
            <a:endParaRPr lang="en-US" sz="1800" dirty="0"/>
          </a:p>
        </p:txBody>
      </p:sp>
      <p:grpSp>
        <p:nvGrpSpPr>
          <p:cNvPr id="27" name="Group 26"/>
          <p:cNvGrpSpPr>
            <a:grpSpLocks noChangeAspect="1"/>
          </p:cNvGrpSpPr>
          <p:nvPr/>
        </p:nvGrpSpPr>
        <p:grpSpPr>
          <a:xfrm>
            <a:off x="1895475" y="1828043"/>
            <a:ext cx="5419726" cy="4504877"/>
            <a:chOff x="2826702" y="1342416"/>
            <a:chExt cx="4516438" cy="3754067"/>
          </a:xfrm>
        </p:grpSpPr>
        <p:grpSp>
          <p:nvGrpSpPr>
            <p:cNvPr id="28" name="Group 27"/>
            <p:cNvGrpSpPr/>
            <p:nvPr/>
          </p:nvGrpSpPr>
          <p:grpSpPr>
            <a:xfrm>
              <a:off x="2826702" y="1342416"/>
              <a:ext cx="4516438" cy="3754067"/>
              <a:chOff x="2826702" y="1342416"/>
              <a:chExt cx="4516438" cy="3754067"/>
            </a:xfrm>
          </p:grpSpPr>
          <p:pic>
            <p:nvPicPr>
              <p:cNvPr id="34" name="Picture 33"/>
              <p:cNvPicPr>
                <a:picLocks noChangeAspect="1"/>
              </p:cNvPicPr>
              <p:nvPr/>
            </p:nvPicPr>
            <p:blipFill rotWithShape="1">
              <a:blip r:embed="rId3" cstate="print">
                <a:extLst>
                  <a:ext uri="{28A0092B-C50C-407E-A947-70E740481C1C}">
                    <a14:useLocalDpi xmlns:a14="http://schemas.microsoft.com/office/drawing/2010/main" val="0"/>
                  </a:ext>
                </a:extLst>
              </a:blip>
              <a:srcRect l="1215"/>
              <a:stretch/>
            </p:blipFill>
            <p:spPr>
              <a:xfrm>
                <a:off x="2826702" y="1342416"/>
                <a:ext cx="4516438" cy="3754067"/>
              </a:xfrm>
              <a:prstGeom prst="rect">
                <a:avLst/>
              </a:prstGeom>
            </p:spPr>
          </p:pic>
          <p:sp>
            <p:nvSpPr>
              <p:cNvPr id="35" name="Rectangle 34"/>
              <p:cNvSpPr/>
              <p:nvPr/>
            </p:nvSpPr>
            <p:spPr>
              <a:xfrm>
                <a:off x="2895600" y="1476375"/>
                <a:ext cx="4362450" cy="31337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14102" y="2084224"/>
              <a:ext cx="1006982" cy="1783307"/>
              <a:chOff x="7371016" y="4781931"/>
              <a:chExt cx="1006982" cy="1783307"/>
            </a:xfrm>
          </p:grpSpPr>
          <p:grpSp>
            <p:nvGrpSpPr>
              <p:cNvPr id="30" name="Group 29"/>
              <p:cNvGrpSpPr>
                <a:grpSpLocks noChangeAspect="1"/>
              </p:cNvGrpSpPr>
              <p:nvPr/>
            </p:nvGrpSpPr>
            <p:grpSpPr>
              <a:xfrm>
                <a:off x="7417307" y="5291253"/>
                <a:ext cx="914400" cy="1273985"/>
                <a:chOff x="7124699" y="4277487"/>
                <a:chExt cx="1524001" cy="2123313"/>
              </a:xfrm>
            </p:grpSpPr>
            <p:pic>
              <p:nvPicPr>
                <p:cNvPr id="32" name="Picture 2" descr="http://www.teddyrooseveltshow.com/images/TRlogo.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3" name="Moon 32"/>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7371016" y="4781931"/>
                <a:ext cx="1006982" cy="230833"/>
              </a:xfrm>
              <a:prstGeom prst="rect">
                <a:avLst/>
              </a:prstGeom>
              <a:noFill/>
            </p:spPr>
            <p:txBody>
              <a:bodyPr wrap="square" rtlCol="0">
                <a:spAutoFit/>
              </a:bodyPr>
              <a:lstStyle/>
              <a:p>
                <a:pPr algn="ctr"/>
                <a:r>
                  <a:rPr lang="en-US" sz="1200" b="1" dirty="0" smtClean="0">
                    <a:solidFill>
                      <a:schemeClr val="bg1"/>
                    </a:solidFill>
                  </a:rPr>
                  <a:t>Lee’s Lesson</a:t>
                </a:r>
                <a:endParaRPr lang="en-US" sz="1200" b="1" dirty="0">
                  <a:solidFill>
                    <a:schemeClr val="bg1"/>
                  </a:solidFill>
                </a:endParaRPr>
              </a:p>
            </p:txBody>
          </p:sp>
        </p:grpSp>
      </p:grpSp>
    </p:spTree>
    <p:extLst>
      <p:ext uri="{BB962C8B-B14F-4D97-AF65-F5344CB8AC3E}">
        <p14:creationId xmlns:p14="http://schemas.microsoft.com/office/powerpoint/2010/main" val="56335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528725"/>
            <a:ext cx="8493482" cy="744897"/>
          </a:xfrm>
        </p:spPr>
        <p:txBody>
          <a:bodyPr/>
          <a:lstStyle/>
          <a:p>
            <a:r>
              <a:rPr lang="en-US" sz="2800" dirty="0" smtClean="0"/>
              <a:t>Ford Commercial Business Solutions </a:t>
            </a:r>
            <a:br>
              <a:rPr lang="en-US" sz="2800" dirty="0" smtClean="0"/>
            </a:br>
            <a:r>
              <a:rPr lang="en-US" sz="2800" dirty="0" smtClean="0"/>
              <a:t>Competitive Advantages</a:t>
            </a:r>
            <a:endParaRPr lang="en-US" sz="2800"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41173197"/>
              </p:ext>
            </p:extLst>
          </p:nvPr>
        </p:nvGraphicFramePr>
        <p:xfrm>
          <a:off x="327025" y="1855129"/>
          <a:ext cx="8483600" cy="4894014"/>
        </p:xfrm>
        <a:graphic>
          <a:graphicData uri="http://schemas.openxmlformats.org/drawingml/2006/table">
            <a:tbl>
              <a:tblPr firstRow="1" bandRow="1">
                <a:tableStyleId>{9D7B26C5-4107-4FEC-AEDC-1716B250A1EF}</a:tableStyleId>
              </a:tblPr>
              <a:tblGrid>
                <a:gridCol w="596900"/>
                <a:gridCol w="7886700"/>
              </a:tblGrid>
              <a:tr h="610385">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2000" b="0" dirty="0" smtClean="0">
                          <a:latin typeface="Arial" pitchFamily="34" charset="0"/>
                          <a:cs typeface="Arial" pitchFamily="34" charset="0"/>
                        </a:rPr>
                        <a:t>Provide comprehensive transportation solutions with one-stop shopping</a:t>
                      </a:r>
                    </a:p>
                  </a:txBody>
                  <a:tcPr>
                    <a:lnL w="12700" cap="flat" cmpd="sng" algn="ctr">
                      <a:solidFill>
                        <a:schemeClr val="tx1"/>
                      </a:solidFill>
                      <a:prstDash val="solid"/>
                      <a:round/>
                      <a:headEnd type="none" w="med" len="med"/>
                      <a:tailEnd type="none" w="med" len="med"/>
                    </a:lnL>
                  </a:tcPr>
                </a:tc>
              </a:tr>
              <a:tr h="541873">
                <a:tc>
                  <a:txBody>
                    <a:bodyPr/>
                    <a:lstStyle/>
                    <a:p>
                      <a:pPr>
                        <a:spcBef>
                          <a:spcPts val="600"/>
                        </a:spcBef>
                        <a:spcAft>
                          <a:spcPts val="600"/>
                        </a:spcAft>
                      </a:pPr>
                      <a:endParaRPr lang="en-US" dirty="0"/>
                    </a:p>
                  </a:txBody>
                  <a:tcPr>
                    <a:lnR w="12700" cap="flat" cmpd="sng" algn="ctr">
                      <a:solidFill>
                        <a:schemeClr val="tx1"/>
                      </a:solidFill>
                      <a:prstDash val="solid"/>
                      <a:round/>
                      <a:headEnd type="none" w="med" len="med"/>
                      <a:tailEnd type="none" w="med" len="med"/>
                    </a:lnR>
                  </a:tcPr>
                </a:tc>
                <a:tc>
                  <a:txBody>
                    <a:bodyPr/>
                    <a:lstStyle/>
                    <a:p>
                      <a:pPr>
                        <a:spcBef>
                          <a:spcPts val="600"/>
                        </a:spcBef>
                        <a:spcAft>
                          <a:spcPts val="600"/>
                        </a:spcAft>
                      </a:pPr>
                      <a:r>
                        <a:rPr lang="en-US" sz="2000" dirty="0" smtClean="0">
                          <a:latin typeface="Arial" pitchFamily="34" charset="0"/>
                          <a:cs typeface="Arial" pitchFamily="34" charset="0"/>
                        </a:rPr>
                        <a:t>Are dedicated account managers</a:t>
                      </a:r>
                      <a:endParaRPr lang="en-US" sz="20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r>
              <a:tr h="655092">
                <a:tc>
                  <a:txBody>
                    <a:bodyPr/>
                    <a:lstStyle/>
                    <a:p>
                      <a:pPr>
                        <a:spcBef>
                          <a:spcPts val="600"/>
                        </a:spcBef>
                        <a:spcAft>
                          <a:spcPts val="600"/>
                        </a:spcAft>
                      </a:pPr>
                      <a:endParaRPr lang="en-US" dirty="0"/>
                    </a:p>
                  </a:txBody>
                  <a:tcPr>
                    <a:lnR w="12700" cap="flat" cmpd="sng" algn="ctr">
                      <a:solidFill>
                        <a:schemeClr val="tx1"/>
                      </a:solidFill>
                      <a:prstDash val="solid"/>
                      <a:round/>
                      <a:headEnd type="none" w="med" len="med"/>
                      <a:tailEnd type="none" w="med" len="med"/>
                    </a:lnR>
                  </a:tcPr>
                </a:tc>
                <a:tc>
                  <a:txBody>
                    <a:bodyPr/>
                    <a:lstStyle/>
                    <a:p>
                      <a:pPr>
                        <a:spcBef>
                          <a:spcPts val="600"/>
                        </a:spcBef>
                        <a:spcAft>
                          <a:spcPts val="600"/>
                        </a:spcAft>
                      </a:pPr>
                      <a:r>
                        <a:rPr lang="en-US" sz="2000" dirty="0" smtClean="0">
                          <a:latin typeface="Arial" pitchFamily="34" charset="0"/>
                          <a:cs typeface="Arial" pitchFamily="34" charset="0"/>
                        </a:rPr>
                        <a:t>Can reduce customers’ life cycle costs</a:t>
                      </a:r>
                      <a:endParaRPr lang="en-US" sz="20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r>
              <a:tr h="532263">
                <a:tc>
                  <a:txBody>
                    <a:bodyPr/>
                    <a:lstStyle/>
                    <a:p>
                      <a:pPr>
                        <a:spcBef>
                          <a:spcPts val="600"/>
                        </a:spcBef>
                        <a:spcAft>
                          <a:spcPts val="600"/>
                        </a:spcAft>
                      </a:pPr>
                      <a:endParaRPr lang="en-US"/>
                    </a:p>
                  </a:txBody>
                  <a:tcPr>
                    <a:lnR w="12700" cap="flat" cmpd="sng" algn="ctr">
                      <a:solidFill>
                        <a:schemeClr val="tx1"/>
                      </a:solidFill>
                      <a:prstDash val="solid"/>
                      <a:round/>
                      <a:headEnd type="none" w="med" len="med"/>
                      <a:tailEnd type="none" w="med" len="med"/>
                    </a:lnR>
                  </a:tcPr>
                </a:tc>
                <a:tc>
                  <a:txBody>
                    <a:bodyPr/>
                    <a:lstStyle/>
                    <a:p>
                      <a:pPr>
                        <a:spcBef>
                          <a:spcPts val="600"/>
                        </a:spcBef>
                        <a:spcAft>
                          <a:spcPts val="600"/>
                        </a:spcAft>
                      </a:pPr>
                      <a:r>
                        <a:rPr lang="en-US" sz="2000" dirty="0" smtClean="0">
                          <a:latin typeface="Arial" pitchFamily="34" charset="0"/>
                          <a:cs typeface="Arial" pitchFamily="34" charset="0"/>
                        </a:rPr>
                        <a:t>Can improve customers’ operational efficiencies</a:t>
                      </a:r>
                      <a:endParaRPr lang="en-US" sz="20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r>
              <a:tr h="696036">
                <a:tc>
                  <a:txBody>
                    <a:bodyPr/>
                    <a:lstStyle/>
                    <a:p>
                      <a:pPr>
                        <a:spcBef>
                          <a:spcPts val="600"/>
                        </a:spcBef>
                        <a:spcAft>
                          <a:spcPts val="600"/>
                        </a:spcAft>
                      </a:pPr>
                      <a:endParaRPr lang="en-US"/>
                    </a:p>
                  </a:txBody>
                  <a:tcPr>
                    <a:lnR w="12700" cap="flat" cmpd="sng" algn="ctr">
                      <a:solidFill>
                        <a:schemeClr val="tx1"/>
                      </a:solidFill>
                      <a:prstDash val="solid"/>
                      <a:round/>
                      <a:headEnd type="none" w="med" len="med"/>
                      <a:tailEnd type="none" w="med" len="med"/>
                    </a:lnR>
                  </a:tcPr>
                </a:tc>
                <a:tc>
                  <a:txBody>
                    <a:bodyPr/>
                    <a:lstStyle/>
                    <a:p>
                      <a:pPr>
                        <a:spcBef>
                          <a:spcPts val="600"/>
                        </a:spcBef>
                        <a:spcAft>
                          <a:spcPts val="600"/>
                        </a:spcAft>
                      </a:pPr>
                      <a:r>
                        <a:rPr lang="en-US" sz="2000" dirty="0" smtClean="0">
                          <a:latin typeface="Arial" pitchFamily="34" charset="0"/>
                          <a:cs typeface="Arial" pitchFamily="34" charset="0"/>
                        </a:rPr>
                        <a:t>Have an integrated approach covering</a:t>
                      </a:r>
                      <a:r>
                        <a:rPr lang="en-US" sz="2000" baseline="0" dirty="0" smtClean="0">
                          <a:latin typeface="Arial" pitchFamily="34" charset="0"/>
                          <a:cs typeface="Arial" pitchFamily="34" charset="0"/>
                        </a:rPr>
                        <a:t> sales and service</a:t>
                      </a:r>
                      <a:endParaRPr lang="en-US" sz="20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r>
              <a:tr h="818866">
                <a:tc>
                  <a:txBody>
                    <a:bodyPr/>
                    <a:lstStyle/>
                    <a:p>
                      <a:pPr>
                        <a:spcBef>
                          <a:spcPts val="600"/>
                        </a:spcBef>
                        <a:spcAft>
                          <a:spcPts val="600"/>
                        </a:spcAft>
                      </a:pPr>
                      <a:endParaRPr lang="en-US" dirty="0"/>
                    </a:p>
                  </a:txBody>
                  <a:tcPr>
                    <a:lnR w="12700" cap="flat" cmpd="sng" algn="ctr">
                      <a:solidFill>
                        <a:schemeClr val="tx1"/>
                      </a:solidFill>
                      <a:prstDash val="solid"/>
                      <a:round/>
                      <a:headEnd type="none" w="med" len="med"/>
                      <a:tailEnd type="none" w="med" len="med"/>
                    </a:lnR>
                  </a:tcPr>
                </a:tc>
                <a:tc>
                  <a:txBody>
                    <a:bodyPr/>
                    <a:lstStyle/>
                    <a:p>
                      <a:pPr>
                        <a:spcBef>
                          <a:spcPts val="600"/>
                        </a:spcBef>
                        <a:spcAft>
                          <a:spcPts val="600"/>
                        </a:spcAft>
                      </a:pPr>
                      <a:r>
                        <a:rPr lang="en-US" sz="2000" dirty="0" smtClean="0">
                          <a:latin typeface="Arial" pitchFamily="34" charset="0"/>
                          <a:cs typeface="Arial" pitchFamily="34" charset="0"/>
                        </a:rPr>
                        <a:t>Can reduce service variability</a:t>
                      </a:r>
                      <a:r>
                        <a:rPr lang="en-US" sz="2000" baseline="0" dirty="0" smtClean="0">
                          <a:latin typeface="Arial" pitchFamily="34" charset="0"/>
                          <a:cs typeface="Arial" pitchFamily="34" charset="0"/>
                        </a:rPr>
                        <a:t> and </a:t>
                      </a:r>
                      <a:r>
                        <a:rPr lang="en-US" sz="2000" dirty="0" smtClean="0">
                          <a:latin typeface="Arial" pitchFamily="34" charset="0"/>
                          <a:cs typeface="Arial" pitchFamily="34" charset="0"/>
                        </a:rPr>
                        <a:t>customers’ expenses</a:t>
                      </a:r>
                      <a:endParaRPr lang="en-US" sz="20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r>
              <a:tr h="948844">
                <a:tc>
                  <a:txBody>
                    <a:bodyPr/>
                    <a:lstStyle/>
                    <a:p>
                      <a:pPr>
                        <a:spcBef>
                          <a:spcPts val="600"/>
                        </a:spcBef>
                        <a:spcAft>
                          <a:spcPts val="600"/>
                        </a:spcAft>
                      </a:pPr>
                      <a:endParaRPr lang="en-US" dirty="0"/>
                    </a:p>
                  </a:txBody>
                  <a:tcPr>
                    <a:lnR w="12700" cap="flat" cmpd="sng" algn="ctr">
                      <a:solidFill>
                        <a:schemeClr val="tx1"/>
                      </a:solidFill>
                      <a:prstDash val="solid"/>
                      <a:round/>
                      <a:headEnd type="none" w="med" len="med"/>
                      <a:tailEnd type="none" w="med" len="med"/>
                    </a:lnR>
                  </a:tcPr>
                </a:tc>
                <a:tc>
                  <a:txBody>
                    <a:bodyPr/>
                    <a:lstStyle/>
                    <a:p>
                      <a:pPr>
                        <a:spcBef>
                          <a:spcPts val="600"/>
                        </a:spcBef>
                        <a:spcAft>
                          <a:spcPts val="600"/>
                        </a:spcAft>
                      </a:pPr>
                      <a:r>
                        <a:rPr lang="en-US" sz="2000" dirty="0" smtClean="0">
                          <a:latin typeface="Arial" pitchFamily="34" charset="0"/>
                          <a:cs typeface="Arial" pitchFamily="34" charset="0"/>
                        </a:rPr>
                        <a:t>Can compete!</a:t>
                      </a:r>
                      <a:endParaRPr lang="en-US" sz="20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r>
            </a:tbl>
          </a:graphicData>
        </a:graphic>
      </p:graphicFrame>
      <p:sp>
        <p:nvSpPr>
          <p:cNvPr id="5" name="TextBox 4"/>
          <p:cNvSpPr txBox="1"/>
          <p:nvPr/>
        </p:nvSpPr>
        <p:spPr>
          <a:xfrm>
            <a:off x="809625" y="1390650"/>
            <a:ext cx="1152525" cy="461665"/>
          </a:xfrm>
          <a:prstGeom prst="rect">
            <a:avLst/>
          </a:prstGeom>
          <a:noFill/>
        </p:spPr>
        <p:txBody>
          <a:bodyPr wrap="square" rtlCol="0">
            <a:spAutoFit/>
          </a:bodyPr>
          <a:lstStyle/>
          <a:p>
            <a:r>
              <a:rPr lang="en-US" sz="2400" b="1" dirty="0" smtClean="0"/>
              <a:t>You:</a:t>
            </a:r>
            <a:endParaRPr lang="en-US" sz="2400" b="1" dirty="0"/>
          </a:p>
        </p:txBody>
      </p:sp>
      <p:grpSp>
        <p:nvGrpSpPr>
          <p:cNvPr id="12" name="Group 11"/>
          <p:cNvGrpSpPr/>
          <p:nvPr/>
        </p:nvGrpSpPr>
        <p:grpSpPr>
          <a:xfrm>
            <a:off x="400050" y="2038861"/>
            <a:ext cx="495300" cy="4170869"/>
            <a:chOff x="438150" y="2147012"/>
            <a:chExt cx="495300" cy="2722921"/>
          </a:xfrm>
        </p:grpSpPr>
        <p:pic>
          <p:nvPicPr>
            <p:cNvPr id="1026" name="Picture 2" descr="C:\Users\wrobins\AppData\Local\Microsoft\Windows\Temporary Internet Files\Content.IE5\7MP7MKZB\MC90044131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33" t="7898" r="3994" b="17448"/>
            <a:stretch/>
          </p:blipFill>
          <p:spPr bwMode="auto">
            <a:xfrm>
              <a:off x="447675" y="3283410"/>
              <a:ext cx="457200" cy="389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wrobins\AppData\Local\Microsoft\Windows\Temporary Internet Files\Content.IE5\7MP7MKZB\MC90044131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33" t="7898" r="3994" b="17448"/>
            <a:stretch/>
          </p:blipFill>
          <p:spPr bwMode="auto">
            <a:xfrm>
              <a:off x="447675" y="3672708"/>
              <a:ext cx="457200" cy="389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wrobins\AppData\Local\Microsoft\Windows\Temporary Internet Files\Content.IE5\7MP7MKZB\MC90044131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33" t="7898" r="3994" b="17448"/>
            <a:stretch/>
          </p:blipFill>
          <p:spPr bwMode="auto">
            <a:xfrm>
              <a:off x="447675" y="4071060"/>
              <a:ext cx="457200" cy="3892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wrobins\AppData\Local\Microsoft\Windows\Temporary Internet Files\Content.IE5\7MP7MKZB\MC90044131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33" t="7898" r="3994" b="17448"/>
            <a:stretch/>
          </p:blipFill>
          <p:spPr bwMode="auto">
            <a:xfrm>
              <a:off x="476250" y="2540457"/>
              <a:ext cx="457200" cy="3892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wrobins\AppData\Local\Microsoft\Windows\Temporary Internet Files\Content.IE5\7MP7MKZB\MC90044131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33" t="7898" r="3994" b="17448"/>
            <a:stretch/>
          </p:blipFill>
          <p:spPr bwMode="auto">
            <a:xfrm>
              <a:off x="447675" y="2947112"/>
              <a:ext cx="457200" cy="3892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wrobins\AppData\Local\Microsoft\Windows\Temporary Internet Files\Content.IE5\7MP7MKZB\MC90044131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33" t="7898" r="3994" b="17448"/>
            <a:stretch/>
          </p:blipFill>
          <p:spPr bwMode="auto">
            <a:xfrm>
              <a:off x="476250" y="2147012"/>
              <a:ext cx="457200" cy="389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wrobins\AppData\Local\Microsoft\Windows\Temporary Internet Files\Content.IE5\7MP7MKZB\MC90044131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33" t="7898" r="3994" b="17448"/>
            <a:stretch/>
          </p:blipFill>
          <p:spPr bwMode="auto">
            <a:xfrm>
              <a:off x="438150" y="4480635"/>
              <a:ext cx="457200" cy="389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9507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Knowledge Check</a:t>
            </a:r>
            <a:br>
              <a:rPr lang="en-US" dirty="0" smtClean="0"/>
            </a:br>
            <a:r>
              <a:rPr lang="en-US" dirty="0" smtClean="0"/>
              <a:t>ESP/</a:t>
            </a:r>
            <a:r>
              <a:rPr lang="en-US" dirty="0" err="1" smtClean="0"/>
              <a:t>QFC</a:t>
            </a:r>
            <a:r>
              <a:rPr lang="en-US" dirty="0" smtClean="0"/>
              <a:t> Competitive Comparison</a:t>
            </a:r>
            <a:endParaRPr lang="en-US" dirty="0"/>
          </a:p>
        </p:txBody>
      </p:sp>
      <p:sp>
        <p:nvSpPr>
          <p:cNvPr id="10" name="Content Placeholder 9"/>
          <p:cNvSpPr>
            <a:spLocks noGrp="1"/>
          </p:cNvSpPr>
          <p:nvPr>
            <p:ph sz="half" idx="2"/>
          </p:nvPr>
        </p:nvSpPr>
        <p:spPr>
          <a:xfrm>
            <a:off x="485774" y="1601443"/>
            <a:ext cx="6733892" cy="4525963"/>
          </a:xfrm>
        </p:spPr>
        <p:txBody>
          <a:bodyPr/>
          <a:lstStyle/>
          <a:p>
            <a:pPr marL="0" indent="0">
              <a:buNone/>
            </a:pPr>
            <a:r>
              <a:rPr lang="en-US" sz="1600" dirty="0" smtClean="0"/>
              <a:t>Which of the following are features of Ford Commercial Business Solutions, but MAY NOT be offered by competitive fleet service management companies or they may change extra for them? </a:t>
            </a:r>
          </a:p>
          <a:p>
            <a:pPr marL="0" indent="0">
              <a:buNone/>
            </a:pPr>
            <a:r>
              <a:rPr lang="en-US" sz="1600" i="1" dirty="0" smtClean="0"/>
              <a:t>Select all that apply.</a:t>
            </a:r>
          </a:p>
          <a:p>
            <a:pPr>
              <a:buFont typeface="Wingdings" panose="05000000000000000000" pitchFamily="2" charset="2"/>
              <a:buChar char="q"/>
            </a:pPr>
            <a:r>
              <a:rPr lang="en-US" sz="1600" dirty="0" smtClean="0"/>
              <a:t>Covers failure of covered components due to wear and tear</a:t>
            </a:r>
          </a:p>
          <a:p>
            <a:pPr>
              <a:buFont typeface="Wingdings" panose="05000000000000000000" pitchFamily="2" charset="2"/>
              <a:buChar char="q"/>
            </a:pPr>
            <a:r>
              <a:rPr lang="en-US" sz="1600" dirty="0" smtClean="0"/>
              <a:t>License renewal</a:t>
            </a:r>
          </a:p>
          <a:p>
            <a:pPr>
              <a:buFont typeface="Wingdings" panose="05000000000000000000" pitchFamily="2" charset="2"/>
              <a:buChar char="q"/>
            </a:pPr>
            <a:r>
              <a:rPr lang="en-US" sz="1600" dirty="0" smtClean="0"/>
              <a:t>Driver profile reporting</a:t>
            </a:r>
          </a:p>
          <a:p>
            <a:pPr>
              <a:buFont typeface="Wingdings" panose="05000000000000000000" pitchFamily="2" charset="2"/>
              <a:buChar char="q"/>
            </a:pPr>
            <a:r>
              <a:rPr lang="en-US" sz="1600" dirty="0" smtClean="0"/>
              <a:t>Website access/online billing &amp; reports</a:t>
            </a:r>
          </a:p>
          <a:p>
            <a:pPr>
              <a:buFont typeface="Wingdings" panose="05000000000000000000" pitchFamily="2" charset="2"/>
              <a:buChar char="q"/>
            </a:pPr>
            <a:r>
              <a:rPr lang="en-US" sz="1600" dirty="0" smtClean="0"/>
              <a:t>Repairs performed by factory-trained technicians using </a:t>
            </a:r>
            <a:r>
              <a:rPr lang="en-US" sz="1600" dirty="0" err="1" smtClean="0"/>
              <a:t>OE</a:t>
            </a:r>
            <a:r>
              <a:rPr lang="en-US" sz="1600" dirty="0" smtClean="0"/>
              <a:t> parts</a:t>
            </a:r>
          </a:p>
          <a:p>
            <a:pPr>
              <a:buFont typeface="Wingdings" panose="05000000000000000000" pitchFamily="2" charset="2"/>
              <a:buChar char="q"/>
            </a:pPr>
            <a:r>
              <a:rPr lang="en-US" sz="1600" dirty="0" smtClean="0"/>
              <a:t>Exception reports</a:t>
            </a:r>
          </a:p>
          <a:p>
            <a:pPr>
              <a:buFont typeface="Wingdings" panose="05000000000000000000" pitchFamily="2" charset="2"/>
              <a:buChar char="q"/>
            </a:pPr>
            <a:r>
              <a:rPr lang="en-US" sz="1600" dirty="0" smtClean="0"/>
              <a:t>Spending controls</a:t>
            </a:r>
          </a:p>
          <a:p>
            <a:pPr>
              <a:buFont typeface="Wingdings" panose="05000000000000000000" pitchFamily="2" charset="2"/>
              <a:buChar char="q"/>
            </a:pPr>
            <a:r>
              <a:rPr lang="en-US" sz="1600" dirty="0" smtClean="0"/>
              <a:t>Cost containment</a:t>
            </a:r>
            <a:endParaRPr lang="en-US" sz="1600" dirty="0"/>
          </a:p>
        </p:txBody>
      </p:sp>
      <p:sp>
        <p:nvSpPr>
          <p:cNvPr id="11" name="Rounded Rectangle 10"/>
          <p:cNvSpPr/>
          <p:nvPr/>
        </p:nvSpPr>
        <p:spPr>
          <a:xfrm>
            <a:off x="5215149" y="6501866"/>
            <a:ext cx="847725" cy="22860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smtClean="0">
                <a:solidFill>
                  <a:schemeClr val="bg1"/>
                </a:solidFill>
              </a:rPr>
              <a:t>SUBMIT</a:t>
            </a:r>
            <a:endParaRPr lang="en-US" sz="1200" b="1" dirty="0">
              <a:solidFill>
                <a:schemeClr val="bg1"/>
              </a:solidFill>
            </a:endParaRPr>
          </a:p>
        </p:txBody>
      </p:sp>
      <p:sp>
        <p:nvSpPr>
          <p:cNvPr id="14" name="Rectangle 13"/>
          <p:cNvSpPr/>
          <p:nvPr/>
        </p:nvSpPr>
        <p:spPr>
          <a:xfrm>
            <a:off x="448331" y="2736596"/>
            <a:ext cx="426720" cy="461665"/>
          </a:xfrm>
          <a:prstGeom prst="rect">
            <a:avLst/>
          </a:prstGeom>
        </p:spPr>
        <p:txBody>
          <a:bodyPr wrap="none">
            <a:spAutoFit/>
          </a:bodyPr>
          <a:lstStyle/>
          <a:p>
            <a:r>
              <a:rPr lang="en-US" sz="2400" b="1" dirty="0">
                <a:solidFill>
                  <a:srgbClr val="00B050"/>
                </a:solidFill>
                <a:sym typeface="Wingdings"/>
              </a:rPr>
              <a:t></a:t>
            </a:r>
            <a:endParaRPr lang="en-US" sz="2400" b="1" dirty="0">
              <a:solidFill>
                <a:srgbClr val="00B050"/>
              </a:solidFill>
            </a:endParaRPr>
          </a:p>
        </p:txBody>
      </p:sp>
      <p:sp>
        <p:nvSpPr>
          <p:cNvPr id="15" name="Rectangle 14"/>
          <p:cNvSpPr/>
          <p:nvPr/>
        </p:nvSpPr>
        <p:spPr>
          <a:xfrm>
            <a:off x="435706" y="3705826"/>
            <a:ext cx="426720" cy="461665"/>
          </a:xfrm>
          <a:prstGeom prst="rect">
            <a:avLst/>
          </a:prstGeom>
        </p:spPr>
        <p:txBody>
          <a:bodyPr wrap="none">
            <a:spAutoFit/>
          </a:bodyPr>
          <a:lstStyle/>
          <a:p>
            <a:r>
              <a:rPr lang="en-US" sz="2400" b="1" dirty="0">
                <a:solidFill>
                  <a:srgbClr val="00B050"/>
                </a:solidFill>
                <a:sym typeface="Wingdings"/>
              </a:rPr>
              <a:t></a:t>
            </a:r>
            <a:endParaRPr lang="en-US" sz="2400" b="1" dirty="0">
              <a:solidFill>
                <a:srgbClr val="00B050"/>
              </a:solidFill>
            </a:endParaRPr>
          </a:p>
        </p:txBody>
      </p:sp>
      <p:sp>
        <p:nvSpPr>
          <p:cNvPr id="18" name="Rectangle 17"/>
          <p:cNvSpPr/>
          <p:nvPr/>
        </p:nvSpPr>
        <p:spPr>
          <a:xfrm>
            <a:off x="427062" y="4654907"/>
            <a:ext cx="426720" cy="461665"/>
          </a:xfrm>
          <a:prstGeom prst="rect">
            <a:avLst/>
          </a:prstGeom>
        </p:spPr>
        <p:txBody>
          <a:bodyPr wrap="none">
            <a:spAutoFit/>
          </a:bodyPr>
          <a:lstStyle/>
          <a:p>
            <a:r>
              <a:rPr lang="en-US" sz="2400" b="1" dirty="0">
                <a:solidFill>
                  <a:srgbClr val="00B050"/>
                </a:solidFill>
                <a:sym typeface="Wingdings"/>
              </a:rPr>
              <a:t></a:t>
            </a:r>
            <a:endParaRPr lang="en-US" sz="2400" b="1" dirty="0">
              <a:solidFill>
                <a:srgbClr val="00B050"/>
              </a:solidFill>
            </a:endParaRPr>
          </a:p>
        </p:txBody>
      </p:sp>
      <p:sp>
        <p:nvSpPr>
          <p:cNvPr id="22" name="Rectangle 21"/>
          <p:cNvSpPr/>
          <p:nvPr/>
        </p:nvSpPr>
        <p:spPr>
          <a:xfrm>
            <a:off x="435706" y="4981649"/>
            <a:ext cx="426720" cy="461665"/>
          </a:xfrm>
          <a:prstGeom prst="rect">
            <a:avLst/>
          </a:prstGeom>
        </p:spPr>
        <p:txBody>
          <a:bodyPr wrap="none">
            <a:spAutoFit/>
          </a:bodyPr>
          <a:lstStyle/>
          <a:p>
            <a:r>
              <a:rPr lang="en-US" sz="2400" b="1" dirty="0">
                <a:solidFill>
                  <a:srgbClr val="00B050"/>
                </a:solidFill>
                <a:sym typeface="Wingdings"/>
              </a:rPr>
              <a:t></a:t>
            </a:r>
            <a:endParaRPr lang="en-US" sz="2400" b="1" dirty="0">
              <a:solidFill>
                <a:srgbClr val="00B050"/>
              </a:solidFill>
            </a:endParaRPr>
          </a:p>
        </p:txBody>
      </p:sp>
      <p:sp>
        <p:nvSpPr>
          <p:cNvPr id="17" name="Rectangle 16"/>
          <p:cNvSpPr/>
          <p:nvPr/>
        </p:nvSpPr>
        <p:spPr>
          <a:xfrm>
            <a:off x="448331" y="4044664"/>
            <a:ext cx="426720" cy="461665"/>
          </a:xfrm>
          <a:prstGeom prst="rect">
            <a:avLst/>
          </a:prstGeom>
        </p:spPr>
        <p:txBody>
          <a:bodyPr wrap="none">
            <a:spAutoFit/>
          </a:bodyPr>
          <a:lstStyle/>
          <a:p>
            <a:r>
              <a:rPr lang="en-US" sz="2400" b="1" dirty="0">
                <a:solidFill>
                  <a:srgbClr val="00B050"/>
                </a:solidFill>
                <a:sym typeface="Wingdings"/>
              </a:rPr>
              <a:t></a:t>
            </a:r>
            <a:endParaRPr lang="en-US" sz="2400" b="1" dirty="0">
              <a:solidFill>
                <a:srgbClr val="00B050"/>
              </a:solidFill>
            </a:endParaRPr>
          </a:p>
        </p:txBody>
      </p:sp>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74297" y="779103"/>
            <a:ext cx="5633085" cy="426811"/>
          </a:xfrm>
        </p:spPr>
        <p:txBody>
          <a:bodyPr/>
          <a:lstStyle/>
          <a:p>
            <a:r>
              <a:rPr lang="en-US" dirty="0" smtClean="0"/>
              <a:t>Knowledge Check</a:t>
            </a:r>
            <a:br>
              <a:rPr lang="en-US" dirty="0" smtClean="0"/>
            </a:br>
            <a:r>
              <a:rPr lang="en-US" dirty="0" smtClean="0"/>
              <a:t>Ford Credit Financing  Options</a:t>
            </a:r>
            <a:br>
              <a:rPr lang="en-US" dirty="0" smtClean="0"/>
            </a:br>
            <a:endParaRPr lang="en-US" dirty="0">
              <a:solidFill>
                <a:srgbClr val="FF0000"/>
              </a:solidFill>
            </a:endParaRPr>
          </a:p>
        </p:txBody>
      </p:sp>
      <p:pic>
        <p:nvPicPr>
          <p:cNvPr id="1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177"/>
          <a:stretch/>
        </p:blipFill>
        <p:spPr bwMode="auto">
          <a:xfrm>
            <a:off x="5806765" y="1971114"/>
            <a:ext cx="2595475" cy="8812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6765" y="3460822"/>
            <a:ext cx="2629483" cy="8928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6037" y="4828872"/>
            <a:ext cx="2630938" cy="88953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941695" y="3430306"/>
            <a:ext cx="4572001"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Availability of credit to cover all eligible vehicle financing needs</a:t>
            </a:r>
          </a:p>
          <a:p>
            <a:pPr marL="285750" indent="-285750">
              <a:buFont typeface="Arial" panose="020B0604020202020204" pitchFamily="34" charset="0"/>
              <a:buChar char="•"/>
            </a:pPr>
            <a:r>
              <a:rPr lang="en-US" dirty="0" smtClean="0"/>
              <a:t>No enrollment or maintenance fees  </a:t>
            </a:r>
            <a:endParaRPr lang="en-US" dirty="0"/>
          </a:p>
        </p:txBody>
      </p:sp>
      <p:sp>
        <p:nvSpPr>
          <p:cNvPr id="5" name="TextBox 4"/>
          <p:cNvSpPr txBox="1"/>
          <p:nvPr/>
        </p:nvSpPr>
        <p:spPr>
          <a:xfrm>
            <a:off x="941696" y="2183642"/>
            <a:ext cx="4864341"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 mileage restrictions</a:t>
            </a:r>
          </a:p>
          <a:p>
            <a:pPr marL="285750" indent="-285750">
              <a:buFont typeface="Arial" panose="020B0604020202020204" pitchFamily="34" charset="0"/>
              <a:buChar char="•"/>
            </a:pPr>
            <a:r>
              <a:rPr lang="en-US" dirty="0" smtClean="0"/>
              <a:t>Typically lower payments than traditional financing</a:t>
            </a:r>
            <a:endParaRPr lang="en-US" dirty="0"/>
          </a:p>
        </p:txBody>
      </p:sp>
      <p:sp>
        <p:nvSpPr>
          <p:cNvPr id="6" name="TextBox 5"/>
          <p:cNvSpPr txBox="1"/>
          <p:nvPr/>
        </p:nvSpPr>
        <p:spPr>
          <a:xfrm>
            <a:off x="941696" y="4883463"/>
            <a:ext cx="2563522"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No hidden fees</a:t>
            </a:r>
          </a:p>
          <a:p>
            <a:pPr marL="285750" indent="-285750">
              <a:buFont typeface="Arial" panose="020B0604020202020204" pitchFamily="34" charset="0"/>
              <a:buChar char="•"/>
            </a:pPr>
            <a:r>
              <a:rPr lang="en-US" dirty="0" smtClean="0"/>
              <a:t>No GVW restrictions</a:t>
            </a:r>
            <a:endParaRPr lang="en-US" dirty="0"/>
          </a:p>
        </p:txBody>
      </p:sp>
    </p:spTree>
    <p:extLst>
      <p:ext uri="{BB962C8B-B14F-4D97-AF65-F5344CB8AC3E}">
        <p14:creationId xmlns:p14="http://schemas.microsoft.com/office/powerpoint/2010/main" val="274196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Module 3: </a:t>
            </a:r>
            <a:br>
              <a:rPr lang="en-US" dirty="0" smtClean="0"/>
            </a:br>
            <a:r>
              <a:rPr lang="en-US" dirty="0" smtClean="0"/>
              <a:t>Selling Ford Commercial Business Solutions</a:t>
            </a:r>
            <a:endParaRPr lang="en-US" dirty="0"/>
          </a:p>
        </p:txBody>
      </p:sp>
    </p:spTree>
    <p:extLst>
      <p:ext uri="{BB962C8B-B14F-4D97-AF65-F5344CB8AC3E}">
        <p14:creationId xmlns:p14="http://schemas.microsoft.com/office/powerpoint/2010/main" val="161215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latin typeface="+mj-lt"/>
              </a:rPr>
              <a:t>The Sales Approach</a:t>
            </a:r>
            <a:endParaRPr lang="en-US" sz="2800" dirty="0">
              <a:latin typeface="+mj-lt"/>
            </a:endParaRPr>
          </a:p>
        </p:txBody>
      </p:sp>
      <p:pic>
        <p:nvPicPr>
          <p:cNvPr id="4" name="Content Placeholder 3"/>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1255183" y="1314450"/>
            <a:ext cx="6627284" cy="4970463"/>
          </a:xfrm>
          <a:ln>
            <a:solidFill>
              <a:schemeClr val="tx1"/>
            </a:solidFill>
          </a:ln>
        </p:spPr>
      </p:pic>
      <p:sp>
        <p:nvSpPr>
          <p:cNvPr id="5" name="TextBox 4"/>
          <p:cNvSpPr txBox="1"/>
          <p:nvPr/>
        </p:nvSpPr>
        <p:spPr>
          <a:xfrm>
            <a:off x="2171699" y="2247900"/>
            <a:ext cx="1097280" cy="430887"/>
          </a:xfrm>
          <a:prstGeom prst="rect">
            <a:avLst/>
          </a:prstGeom>
          <a:solidFill>
            <a:schemeClr val="bg1"/>
          </a:solidFill>
        </p:spPr>
        <p:txBody>
          <a:bodyPr wrap="square" rtlCol="0">
            <a:spAutoFit/>
          </a:bodyPr>
          <a:lstStyle/>
          <a:p>
            <a:r>
              <a:rPr lang="en-US" sz="1100" b="1" dirty="0" smtClean="0"/>
              <a:t>Qualify the customer</a:t>
            </a:r>
            <a:endParaRPr lang="en-US" sz="1100" b="1" dirty="0"/>
          </a:p>
        </p:txBody>
      </p:sp>
      <p:sp>
        <p:nvSpPr>
          <p:cNvPr id="6" name="TextBox 5"/>
          <p:cNvSpPr txBox="1"/>
          <p:nvPr/>
        </p:nvSpPr>
        <p:spPr>
          <a:xfrm>
            <a:off x="4848224" y="2085973"/>
            <a:ext cx="1371600" cy="600164"/>
          </a:xfrm>
          <a:prstGeom prst="rect">
            <a:avLst/>
          </a:prstGeom>
          <a:solidFill>
            <a:schemeClr val="bg1"/>
          </a:solidFill>
        </p:spPr>
        <p:txBody>
          <a:bodyPr wrap="square" rtlCol="0">
            <a:spAutoFit/>
          </a:bodyPr>
          <a:lstStyle/>
          <a:p>
            <a:endParaRPr lang="en-US" sz="1100" b="1" dirty="0" smtClean="0"/>
          </a:p>
          <a:p>
            <a:r>
              <a:rPr lang="en-US" sz="1100" b="1" dirty="0" smtClean="0"/>
              <a:t>Prepare for sales call</a:t>
            </a:r>
            <a:endParaRPr lang="en-US" sz="1100" b="1" dirty="0"/>
          </a:p>
        </p:txBody>
      </p:sp>
      <p:sp>
        <p:nvSpPr>
          <p:cNvPr id="7" name="TextBox 6"/>
          <p:cNvSpPr txBox="1"/>
          <p:nvPr/>
        </p:nvSpPr>
        <p:spPr>
          <a:xfrm>
            <a:off x="6343649" y="2405104"/>
            <a:ext cx="1280160" cy="430887"/>
          </a:xfrm>
          <a:prstGeom prst="rect">
            <a:avLst/>
          </a:prstGeom>
          <a:solidFill>
            <a:schemeClr val="bg1"/>
          </a:solidFill>
        </p:spPr>
        <p:txBody>
          <a:bodyPr wrap="square" rtlCol="0">
            <a:spAutoFit/>
          </a:bodyPr>
          <a:lstStyle/>
          <a:p>
            <a:r>
              <a:rPr lang="en-US" sz="1100" b="1" dirty="0" smtClean="0"/>
              <a:t>Present proposal</a:t>
            </a:r>
          </a:p>
        </p:txBody>
      </p:sp>
      <p:sp>
        <p:nvSpPr>
          <p:cNvPr id="9" name="TextBox 8"/>
          <p:cNvSpPr txBox="1"/>
          <p:nvPr/>
        </p:nvSpPr>
        <p:spPr>
          <a:xfrm>
            <a:off x="6715124" y="4971333"/>
            <a:ext cx="899160" cy="769441"/>
          </a:xfrm>
          <a:prstGeom prst="rect">
            <a:avLst/>
          </a:prstGeom>
          <a:solidFill>
            <a:schemeClr val="bg1"/>
          </a:solidFill>
        </p:spPr>
        <p:txBody>
          <a:bodyPr wrap="square" rtlCol="0">
            <a:spAutoFit/>
          </a:bodyPr>
          <a:lstStyle/>
          <a:p>
            <a:r>
              <a:rPr lang="en-US" sz="1100" b="1" dirty="0" smtClean="0"/>
              <a:t>Close the sale</a:t>
            </a:r>
          </a:p>
          <a:p>
            <a:endParaRPr lang="en-US" sz="1100" b="1" dirty="0" smtClean="0"/>
          </a:p>
          <a:p>
            <a:endParaRPr lang="en-US" sz="1100" b="1" dirty="0"/>
          </a:p>
        </p:txBody>
      </p:sp>
      <p:sp>
        <p:nvSpPr>
          <p:cNvPr id="10" name="TextBox 9"/>
          <p:cNvSpPr txBox="1"/>
          <p:nvPr/>
        </p:nvSpPr>
        <p:spPr>
          <a:xfrm>
            <a:off x="4591049" y="5370755"/>
            <a:ext cx="1463040" cy="600164"/>
          </a:xfrm>
          <a:prstGeom prst="rect">
            <a:avLst/>
          </a:prstGeom>
          <a:solidFill>
            <a:schemeClr val="bg1"/>
          </a:solidFill>
        </p:spPr>
        <p:txBody>
          <a:bodyPr wrap="square" rtlCol="0">
            <a:spAutoFit/>
          </a:bodyPr>
          <a:lstStyle/>
          <a:p>
            <a:r>
              <a:rPr lang="en-US" sz="1100" b="1" dirty="0" smtClean="0"/>
              <a:t>Maintain the relationship</a:t>
            </a:r>
          </a:p>
          <a:p>
            <a:endParaRPr lang="en-US" sz="1100" b="1" dirty="0" smtClean="0"/>
          </a:p>
        </p:txBody>
      </p:sp>
      <p:sp>
        <p:nvSpPr>
          <p:cNvPr id="3" name="Rectangle 2"/>
          <p:cNvSpPr/>
          <p:nvPr/>
        </p:nvSpPr>
        <p:spPr>
          <a:xfrm>
            <a:off x="1409700" y="4191000"/>
            <a:ext cx="1485900" cy="1779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ircular Arrow 10"/>
          <p:cNvSpPr/>
          <p:nvPr/>
        </p:nvSpPr>
        <p:spPr>
          <a:xfrm rot="12965920">
            <a:off x="1635715" y="3565158"/>
            <a:ext cx="1828800" cy="1645920"/>
          </a:xfrm>
          <a:prstGeom prst="circularArrow">
            <a:avLst>
              <a:gd name="adj1" fmla="val 13268"/>
              <a:gd name="adj2" fmla="val 449422"/>
              <a:gd name="adj3" fmla="val 20252448"/>
              <a:gd name="adj4" fmla="val 11515479"/>
              <a:gd name="adj5" fmla="val 16302"/>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420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93482" cy="426811"/>
          </a:xfrm>
        </p:spPr>
        <p:txBody>
          <a:bodyPr>
            <a:normAutofit fontScale="90000"/>
          </a:bodyPr>
          <a:lstStyle/>
          <a:p>
            <a:r>
              <a:rPr lang="en-US" dirty="0" smtClean="0"/>
              <a:t/>
            </a:r>
            <a:br>
              <a:rPr lang="en-US" dirty="0" smtClean="0"/>
            </a:br>
            <a:r>
              <a:rPr lang="en-US" dirty="0" smtClean="0"/>
              <a:t>Step 1: Qualifying the Customer </a:t>
            </a:r>
            <a:br>
              <a:rPr lang="en-US" dirty="0" smtClean="0"/>
            </a:br>
            <a:endParaRPr lang="en-US" dirty="0"/>
          </a:p>
        </p:txBody>
      </p:sp>
      <p:sp>
        <p:nvSpPr>
          <p:cNvPr id="3" name="Content Placeholder 2"/>
          <p:cNvSpPr>
            <a:spLocks noGrp="1"/>
          </p:cNvSpPr>
          <p:nvPr>
            <p:ph sz="quarter" idx="10"/>
          </p:nvPr>
        </p:nvSpPr>
        <p:spPr>
          <a:xfrm>
            <a:off x="327279" y="1314536"/>
            <a:ext cx="4320921" cy="3857539"/>
          </a:xfrm>
        </p:spPr>
        <p:txBody>
          <a:bodyPr/>
          <a:lstStyle/>
          <a:p>
            <a:pPr marL="0" indent="0">
              <a:buNone/>
            </a:pPr>
            <a:r>
              <a:rPr lang="en-US" sz="2000" dirty="0"/>
              <a:t>CAM </a:t>
            </a:r>
            <a:r>
              <a:rPr lang="en-US" sz="2000" dirty="0" smtClean="0"/>
              <a:t>Michelle qualifies all of her customers to identify good </a:t>
            </a:r>
            <a:r>
              <a:rPr lang="en-US" sz="2000" dirty="0"/>
              <a:t>candidates for </a:t>
            </a:r>
            <a:r>
              <a:rPr lang="en-US" sz="2000" dirty="0" smtClean="0"/>
              <a:t> Ford Commercial Business Solutions. </a:t>
            </a:r>
          </a:p>
          <a:p>
            <a:pPr marL="0" indent="0">
              <a:buNone/>
            </a:pPr>
            <a:endParaRPr lang="en-US" sz="2000" dirty="0" smtClean="0"/>
          </a:p>
        </p:txBody>
      </p:sp>
      <p:pic>
        <p:nvPicPr>
          <p:cNvPr id="4098" name="Picture 2" descr="H:\Projects\E&amp;G\2012 Non Technical Training (2536)\2012 CPWD\Resources\Shutterstock Images\shutterstock_65110417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9" t="11368" r="15567"/>
          <a:stretch/>
        </p:blipFill>
        <p:spPr bwMode="auto">
          <a:xfrm>
            <a:off x="4714992" y="2390322"/>
            <a:ext cx="3657600" cy="26640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14449" y="577585"/>
            <a:ext cx="2934268" cy="923330"/>
          </a:xfrm>
          <a:prstGeom prst="rect">
            <a:avLst/>
          </a:prstGeom>
          <a:noFill/>
        </p:spPr>
        <p:txBody>
          <a:bodyPr wrap="square" rtlCol="0">
            <a:spAutoFit/>
          </a:bodyPr>
          <a:lstStyle/>
          <a:p>
            <a:r>
              <a:rPr lang="en-US" b="1" dirty="0" smtClean="0">
                <a:solidFill>
                  <a:srgbClr val="FF0000"/>
                </a:solidFill>
              </a:rPr>
              <a:t>Insert Step One Icon</a:t>
            </a:r>
          </a:p>
          <a:p>
            <a:r>
              <a:rPr lang="en-US" b="1" dirty="0" smtClean="0">
                <a:solidFill>
                  <a:srgbClr val="FF0000"/>
                </a:solidFill>
              </a:rPr>
              <a:t>See Note in graphics section</a:t>
            </a:r>
            <a:endParaRPr lang="en-US" b="1" dirty="0">
              <a:solidFill>
                <a:srgbClr val="FF0000"/>
              </a:solidFill>
            </a:endParaRPr>
          </a:p>
        </p:txBody>
      </p:sp>
      <p:sp>
        <p:nvSpPr>
          <p:cNvPr id="7" name="Folded Corner 6"/>
          <p:cNvSpPr/>
          <p:nvPr/>
        </p:nvSpPr>
        <p:spPr>
          <a:xfrm>
            <a:off x="6778497" y="1919064"/>
            <a:ext cx="2206172" cy="1448252"/>
          </a:xfrm>
          <a:prstGeom prst="foldedCorner">
            <a:avLst/>
          </a:prstGeom>
          <a:solidFill>
            <a:srgbClr val="FFFF99"/>
          </a:solidFill>
          <a:ln>
            <a:solidFill>
              <a:srgbClr val="FFFF99"/>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smtClean="0">
                <a:solidFill>
                  <a:schemeClr val="tx1"/>
                </a:solidFill>
              </a:rPr>
              <a:t>Replace with ethnic female, here and throughout</a:t>
            </a:r>
          </a:p>
          <a:p>
            <a:r>
              <a:rPr lang="en-US" sz="1400" b="1" dirty="0">
                <a:solidFill>
                  <a:schemeClr val="tx1"/>
                </a:solidFill>
              </a:rPr>
              <a:t> </a:t>
            </a:r>
          </a:p>
          <a:p>
            <a:endParaRPr lang="en-US" sz="1400" b="1" dirty="0" smtClean="0">
              <a:solidFill>
                <a:schemeClr val="tx1"/>
              </a:solidFill>
            </a:endParaRPr>
          </a:p>
        </p:txBody>
      </p:sp>
    </p:spTree>
    <p:extLst>
      <p:ext uri="{BB962C8B-B14F-4D97-AF65-F5344CB8AC3E}">
        <p14:creationId xmlns:p14="http://schemas.microsoft.com/office/powerpoint/2010/main" val="395490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229600" cy="1143000"/>
          </a:xfrm>
        </p:spPr>
        <p:txBody>
          <a:bodyPr>
            <a:noAutofit/>
          </a:bodyPr>
          <a:lstStyle/>
          <a:p>
            <a:r>
              <a:rPr lang="en-US" sz="2400" dirty="0" smtClean="0"/>
              <a:t/>
            </a:r>
            <a:br>
              <a:rPr lang="en-US" sz="2400" dirty="0" smtClean="0"/>
            </a:br>
            <a:r>
              <a:rPr lang="en-US" sz="2400" dirty="0"/>
              <a:t/>
            </a:r>
            <a:br>
              <a:rPr lang="en-US" sz="2400" dirty="0"/>
            </a:br>
            <a:r>
              <a:rPr lang="en-US" sz="2400" dirty="0" smtClean="0"/>
              <a:t>Step 1: Qualifying the Customer </a:t>
            </a:r>
            <a:br>
              <a:rPr lang="en-US" sz="2400" dirty="0" smtClean="0"/>
            </a:br>
            <a:r>
              <a:rPr lang="en-US" sz="2400" dirty="0" err="1" smtClean="0"/>
              <a:t>Customer</a:t>
            </a:r>
            <a:r>
              <a:rPr lang="en-US" sz="2400" dirty="0" smtClean="0"/>
              <a:t> Interview Form</a:t>
            </a:r>
            <a:endParaRPr lang="en-US" sz="2400" dirty="0"/>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742949" y="1644864"/>
            <a:ext cx="3200400" cy="4138032"/>
          </a:xfrm>
          <a:ln>
            <a:solidFill>
              <a:schemeClr val="tx1"/>
            </a:solidFill>
          </a:ln>
        </p:spPr>
      </p:pic>
      <p:sp>
        <p:nvSpPr>
          <p:cNvPr id="5" name="Content Placeholder 4"/>
          <p:cNvSpPr>
            <a:spLocks noGrp="1"/>
          </p:cNvSpPr>
          <p:nvPr>
            <p:ph sz="half" idx="2"/>
          </p:nvPr>
        </p:nvSpPr>
        <p:spPr>
          <a:xfrm>
            <a:off x="4606289" y="1202962"/>
            <a:ext cx="4038600" cy="3050177"/>
          </a:xfrm>
        </p:spPr>
        <p:txBody>
          <a:bodyPr/>
          <a:lstStyle/>
          <a:p>
            <a:pPr marL="0" indent="0">
              <a:buNone/>
            </a:pPr>
            <a:r>
              <a:rPr lang="en-US" sz="1800" dirty="0" smtClean="0"/>
              <a:t>You and Michelle can use the Customer Interview form to help identify a customer’s needs and wants. With that information, she can customize a Ford Commercial Business Solution that accurately reflects his customer’s specific circumstances. </a:t>
            </a:r>
          </a:p>
          <a:p>
            <a:pPr marL="0" indent="0">
              <a:buNone/>
            </a:pPr>
            <a:endParaRPr lang="en-US" sz="1800" dirty="0"/>
          </a:p>
          <a:p>
            <a:pPr marL="0" indent="0">
              <a:buNone/>
            </a:pPr>
            <a:r>
              <a:rPr lang="en-US" sz="1800" i="1" dirty="0" smtClean="0"/>
              <a:t>Click on each highlighted area for more information on the tool.</a:t>
            </a:r>
            <a:endParaRPr lang="en-US" sz="1800" i="1" dirty="0"/>
          </a:p>
        </p:txBody>
      </p:sp>
      <p:sp>
        <p:nvSpPr>
          <p:cNvPr id="6" name="Rectangle 5"/>
          <p:cNvSpPr/>
          <p:nvPr/>
        </p:nvSpPr>
        <p:spPr>
          <a:xfrm>
            <a:off x="952500" y="2324100"/>
            <a:ext cx="2743200" cy="137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499" y="2590800"/>
            <a:ext cx="2011680" cy="685800"/>
          </a:xfrm>
          <a:prstGeom prst="rec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971549" y="3571874"/>
            <a:ext cx="2743200" cy="868680"/>
          </a:xfrm>
          <a:prstGeom prst="rec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p:cNvSpPr/>
          <p:nvPr/>
        </p:nvSpPr>
        <p:spPr>
          <a:xfrm>
            <a:off x="971549" y="4457699"/>
            <a:ext cx="2743200" cy="914400"/>
          </a:xfrm>
          <a:prstGeom prst="rec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p:cNvSpPr/>
          <p:nvPr/>
        </p:nvSpPr>
        <p:spPr>
          <a:xfrm>
            <a:off x="962025" y="3438525"/>
            <a:ext cx="2743200" cy="91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077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Step 1: Qualifying the Customer </a:t>
            </a:r>
            <a:br>
              <a:rPr lang="en-US" sz="2800" dirty="0" smtClean="0"/>
            </a:br>
            <a:r>
              <a:rPr lang="en-US" sz="2800" dirty="0" err="1" smtClean="0"/>
              <a:t>Customer</a:t>
            </a:r>
            <a:r>
              <a:rPr lang="en-US" sz="2800" dirty="0" smtClean="0"/>
              <a:t> Interview Form </a:t>
            </a:r>
            <a:endParaRPr lang="en-US" sz="2800" dirty="0"/>
          </a:p>
        </p:txBody>
      </p:sp>
      <p:sp>
        <p:nvSpPr>
          <p:cNvPr id="5" name="Content Placeholder 4"/>
          <p:cNvSpPr>
            <a:spLocks noGrp="1"/>
          </p:cNvSpPr>
          <p:nvPr>
            <p:ph sz="half" idx="2"/>
          </p:nvPr>
        </p:nvSpPr>
        <p:spPr>
          <a:xfrm>
            <a:off x="3806172" y="1922080"/>
            <a:ext cx="5086350" cy="3398091"/>
          </a:xfrm>
          <a:ln>
            <a:noFill/>
          </a:ln>
        </p:spPr>
        <p:txBody>
          <a:bodyPr/>
          <a:lstStyle/>
          <a:p>
            <a:pPr marL="0" indent="0">
              <a:buNone/>
            </a:pPr>
            <a:r>
              <a:rPr lang="en-US" b="1" dirty="0"/>
              <a:t>Your Commercial </a:t>
            </a:r>
            <a:r>
              <a:rPr lang="en-US" b="1" dirty="0" smtClean="0"/>
              <a:t>Customer:</a:t>
            </a:r>
          </a:p>
          <a:p>
            <a:r>
              <a:rPr lang="en-US" sz="2000" dirty="0" smtClean="0"/>
              <a:t>Fleet Manager of ABC Plumbing &amp; Heating </a:t>
            </a:r>
          </a:p>
          <a:p>
            <a:r>
              <a:rPr lang="en-US" sz="2000" dirty="0" smtClean="0"/>
              <a:t> Employs 20 plumbers and HVAC technicians and 5 salespeople</a:t>
            </a:r>
          </a:p>
          <a:p>
            <a:r>
              <a:rPr lang="en-US" sz="2000" dirty="0" smtClean="0"/>
              <a:t>Fleet of 23 upfitted trucks and 6 leased cars</a:t>
            </a:r>
          </a:p>
          <a:p>
            <a:r>
              <a:rPr lang="en-US" sz="2000" dirty="0" smtClean="0"/>
              <a:t>3 of the leased cars are near lease-end</a:t>
            </a:r>
          </a:p>
          <a:p>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5135" t="2361" b="3194"/>
          <a:stretch/>
        </p:blipFill>
        <p:spPr>
          <a:xfrm>
            <a:off x="230724" y="1856369"/>
            <a:ext cx="3108960" cy="4131528"/>
          </a:xfrm>
          <a:prstGeom prst="rect">
            <a:avLst/>
          </a:prstGeom>
          <a:ln>
            <a:solidFill>
              <a:schemeClr val="tx1"/>
            </a:solidFill>
          </a:ln>
        </p:spPr>
      </p:pic>
    </p:spTree>
    <p:extLst>
      <p:ext uri="{BB962C8B-B14F-4D97-AF65-F5344CB8AC3E}">
        <p14:creationId xmlns:p14="http://schemas.microsoft.com/office/powerpoint/2010/main" val="287425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43" y="381000"/>
            <a:ext cx="8493482" cy="426811"/>
          </a:xfrm>
        </p:spPr>
        <p:txBody>
          <a:bodyPr>
            <a:noAutofit/>
          </a:bodyPr>
          <a:lstStyle/>
          <a:p>
            <a:r>
              <a:rPr lang="en-US" sz="2000" dirty="0"/>
              <a:t/>
            </a:r>
            <a:br>
              <a:rPr lang="en-US" sz="2000" dirty="0"/>
            </a:br>
            <a:r>
              <a:rPr lang="en-US" sz="2000" dirty="0"/>
              <a:t>Step 1: Qualifying the Customer </a:t>
            </a:r>
            <a:r>
              <a:rPr lang="en-US" sz="2000" dirty="0" smtClean="0"/>
              <a:t/>
            </a:r>
            <a:br>
              <a:rPr lang="en-US" sz="2000" dirty="0" smtClean="0"/>
            </a:br>
            <a:r>
              <a:rPr lang="en-US" sz="2000" dirty="0" smtClean="0"/>
              <a:t>Cost-per-Mile Value Builder</a:t>
            </a:r>
            <a:endParaRPr lang="en-US" sz="2000" dirty="0"/>
          </a:p>
        </p:txBody>
      </p:sp>
      <p:grpSp>
        <p:nvGrpSpPr>
          <p:cNvPr id="9" name="Group 8"/>
          <p:cNvGrpSpPr/>
          <p:nvPr/>
        </p:nvGrpSpPr>
        <p:grpSpPr>
          <a:xfrm>
            <a:off x="7744396" y="5371798"/>
            <a:ext cx="885254" cy="1390730"/>
            <a:chOff x="7744396" y="5209873"/>
            <a:chExt cx="885254" cy="1390730"/>
          </a:xfrm>
        </p:grpSpPr>
        <p:grpSp>
          <p:nvGrpSpPr>
            <p:cNvPr id="10" name="Group 9"/>
            <p:cNvGrpSpPr>
              <a:grpSpLocks noChangeAspect="1"/>
            </p:cNvGrpSpPr>
            <p:nvPr/>
          </p:nvGrpSpPr>
          <p:grpSpPr>
            <a:xfrm>
              <a:off x="7863749" y="5675119"/>
              <a:ext cx="664264" cy="925484"/>
              <a:chOff x="7124699" y="4277487"/>
              <a:chExt cx="1524001" cy="2123313"/>
            </a:xfrm>
          </p:grpSpPr>
          <p:pic>
            <p:nvPicPr>
              <p:cNvPr id="12" name="Picture 2" descr="http://www.teddyrooseveltshow.com/images/TR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3" name="Moon 12"/>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7744396" y="5209873"/>
              <a:ext cx="885254" cy="400110"/>
            </a:xfrm>
            <a:prstGeom prst="rect">
              <a:avLst/>
            </a:prstGeom>
            <a:noFill/>
          </p:spPr>
          <p:txBody>
            <a:bodyPr wrap="square" rtlCol="0">
              <a:spAutoFit/>
            </a:bodyPr>
            <a:lstStyle/>
            <a:p>
              <a:pPr algn="ctr"/>
              <a:r>
                <a:rPr lang="en-US" sz="1000" b="1" smtClean="0"/>
                <a:t>Wiegand’s </a:t>
              </a:r>
              <a:endParaRPr lang="en-US" sz="1000" b="1" dirty="0" smtClean="0"/>
            </a:p>
            <a:p>
              <a:pPr algn="ctr"/>
              <a:r>
                <a:rPr lang="en-US" sz="1000" b="1" dirty="0" smtClean="0"/>
                <a:t>Wisdom</a:t>
              </a:r>
              <a:endParaRPr lang="en-US" sz="1000" b="1" dirty="0"/>
            </a:p>
          </p:txBody>
        </p:sp>
      </p:grpSp>
      <p:sp>
        <p:nvSpPr>
          <p:cNvPr id="15" name="TextBox 14"/>
          <p:cNvSpPr txBox="1"/>
          <p:nvPr/>
        </p:nvSpPr>
        <p:spPr>
          <a:xfrm>
            <a:off x="4552950" y="1457325"/>
            <a:ext cx="4257675" cy="3416320"/>
          </a:xfrm>
          <a:prstGeom prst="rect">
            <a:avLst/>
          </a:prstGeom>
          <a:noFill/>
        </p:spPr>
        <p:txBody>
          <a:bodyPr wrap="square" rtlCol="0">
            <a:spAutoFit/>
          </a:bodyPr>
          <a:lstStyle/>
          <a:p>
            <a:r>
              <a:rPr lang="en-US" sz="2000" dirty="0" smtClean="0"/>
              <a:t>You and Michelle have an excellent sales tool in the Commercial Cost-per-mile Value Builder Quick Quote Tool. With it, you can demonstrate the value of adding </a:t>
            </a:r>
            <a:r>
              <a:rPr lang="en-US" sz="2000" dirty="0"/>
              <a:t>ESP </a:t>
            </a:r>
            <a:r>
              <a:rPr lang="en-US" sz="2000" dirty="0" err="1" smtClean="0"/>
              <a:t>PremiumCARE</a:t>
            </a:r>
            <a:r>
              <a:rPr lang="en-US" sz="2000" dirty="0" smtClean="0"/>
              <a:t> and </a:t>
            </a:r>
            <a:r>
              <a:rPr lang="en-US" sz="2000" dirty="0"/>
              <a:t>Premium Maintenance</a:t>
            </a:r>
            <a:r>
              <a:rPr lang="en-US" sz="2000" dirty="0" smtClean="0"/>
              <a:t> to vehicle purchase or lease.</a:t>
            </a:r>
          </a:p>
          <a:p>
            <a:endParaRPr lang="en-US" sz="2000" dirty="0"/>
          </a:p>
          <a:p>
            <a:r>
              <a:rPr lang="en-US" i="1" dirty="0" smtClean="0"/>
              <a:t>Click on the </a:t>
            </a:r>
            <a:r>
              <a:rPr lang="en-US" i="1" dirty="0" err="1" smtClean="0"/>
              <a:t>Wiegand’s</a:t>
            </a:r>
            <a:r>
              <a:rPr lang="en-US" i="1" dirty="0" smtClean="0"/>
              <a:t> Wisdom icon to see how it works.</a:t>
            </a:r>
            <a:r>
              <a:rPr lang="en-US" dirty="0" smtClean="0"/>
              <a:t> </a:t>
            </a:r>
            <a:endParaRPr lang="en-US" dirty="0"/>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29" y="1206836"/>
            <a:ext cx="3341742" cy="436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2300" y="2799310"/>
            <a:ext cx="2704047" cy="3500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187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68" y="779103"/>
            <a:ext cx="8493482" cy="716322"/>
          </a:xfrm>
        </p:spPr>
        <p:txBody>
          <a:bodyPr/>
          <a:lstStyle/>
          <a:p>
            <a:r>
              <a:rPr lang="en-US" sz="2800" dirty="0" smtClean="0">
                <a:solidFill>
                  <a:srgbClr val="FF0000"/>
                </a:solidFill>
              </a:rPr>
              <a:t>Are You Losing Commercial Business to </a:t>
            </a:r>
            <a:br>
              <a:rPr lang="en-US" sz="2800" dirty="0" smtClean="0">
                <a:solidFill>
                  <a:srgbClr val="FF0000"/>
                </a:solidFill>
              </a:rPr>
            </a:br>
            <a:r>
              <a:rPr lang="en-US" sz="2800" dirty="0" smtClean="0">
                <a:solidFill>
                  <a:srgbClr val="FF0000"/>
                </a:solidFill>
              </a:rPr>
              <a:t>Competitors Like This?</a:t>
            </a:r>
            <a:endParaRPr lang="en-US" sz="2800" dirty="0">
              <a:solidFill>
                <a:srgbClr val="FF0000"/>
              </a:solidFill>
            </a:endParaRPr>
          </a:p>
        </p:txBody>
      </p:sp>
      <p:grpSp>
        <p:nvGrpSpPr>
          <p:cNvPr id="8" name="Group 7"/>
          <p:cNvGrpSpPr/>
          <p:nvPr/>
        </p:nvGrpSpPr>
        <p:grpSpPr>
          <a:xfrm>
            <a:off x="238123" y="1838325"/>
            <a:ext cx="8677277" cy="4185643"/>
            <a:chOff x="238123" y="1295400"/>
            <a:chExt cx="8677277" cy="4185643"/>
          </a:xfrm>
        </p:grpSpPr>
        <p:pic>
          <p:nvPicPr>
            <p:cNvPr id="4" name="Picture 5"/>
            <p:cNvPicPr>
              <a:picLocks noChangeAspect="1" noChangeArrowheads="1"/>
            </p:cNvPicPr>
            <p:nvPr/>
          </p:nvPicPr>
          <p:blipFill>
            <a:blip r:embed="rId3" cstate="print"/>
            <a:srcRect l="7812" t="5208" r="8594" b="33333"/>
            <a:stretch>
              <a:fillRect/>
            </a:stretch>
          </p:blipFill>
          <p:spPr bwMode="auto">
            <a:xfrm>
              <a:off x="2373662" y="2628900"/>
              <a:ext cx="4836763" cy="2667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Oval Callout 4"/>
            <p:cNvSpPr/>
            <p:nvPr/>
          </p:nvSpPr>
          <p:spPr>
            <a:xfrm>
              <a:off x="6867525" y="1323975"/>
              <a:ext cx="2047875" cy="1790700"/>
            </a:xfrm>
            <a:prstGeom prst="wedgeEllipseCallout">
              <a:avLst>
                <a:gd name="adj1" fmla="val -42228"/>
                <a:gd name="adj2" fmla="val 444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Well, I do manage my own vehicle expenses. I’m not sure what you can do for me.</a:t>
              </a:r>
              <a:endParaRPr lang="en-US" sz="1400" dirty="0">
                <a:solidFill>
                  <a:schemeClr val="tx1"/>
                </a:solidFill>
              </a:endParaRPr>
            </a:p>
          </p:txBody>
        </p:sp>
        <p:sp>
          <p:nvSpPr>
            <p:cNvPr id="6" name="Oval Callout 5"/>
            <p:cNvSpPr/>
            <p:nvPr/>
          </p:nvSpPr>
          <p:spPr>
            <a:xfrm>
              <a:off x="238123" y="1295400"/>
              <a:ext cx="2743200" cy="2103120"/>
            </a:xfrm>
            <a:prstGeom prst="wedgeEllipseCallout">
              <a:avLst>
                <a:gd name="adj1" fmla="val 48833"/>
                <a:gd name="adj2" fmla="val 317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Before we finalize the vehicle order for your business, Ted, I’d like to tell you how we can help you manage your expenses throughout your ownership cycle.</a:t>
              </a:r>
              <a:endParaRPr lang="en-US" sz="1400" dirty="0">
                <a:solidFill>
                  <a:schemeClr val="tx1"/>
                </a:solidFill>
              </a:endParaRPr>
            </a:p>
          </p:txBody>
        </p:sp>
        <p:sp>
          <p:nvSpPr>
            <p:cNvPr id="3" name="TextBox 2"/>
            <p:cNvSpPr txBox="1"/>
            <p:nvPr/>
          </p:nvSpPr>
          <p:spPr>
            <a:xfrm>
              <a:off x="2257425" y="5050156"/>
              <a:ext cx="1971675" cy="430887"/>
            </a:xfrm>
            <a:prstGeom prst="rect">
              <a:avLst/>
            </a:prstGeom>
            <a:solidFill>
              <a:schemeClr val="bg1"/>
            </a:solidFill>
          </p:spPr>
          <p:txBody>
            <a:bodyPr wrap="square" rtlCol="0">
              <a:spAutoFit/>
            </a:bodyPr>
            <a:lstStyle/>
            <a:p>
              <a:r>
                <a:rPr lang="en-US" sz="1100" b="1" dirty="0" smtClean="0"/>
                <a:t>Fleet Management Company Representative</a:t>
              </a:r>
              <a:endParaRPr lang="en-US" sz="1100" b="1" dirty="0"/>
            </a:p>
          </p:txBody>
        </p:sp>
        <p:sp>
          <p:nvSpPr>
            <p:cNvPr id="7" name="TextBox 6"/>
            <p:cNvSpPr txBox="1"/>
            <p:nvPr/>
          </p:nvSpPr>
          <p:spPr>
            <a:xfrm>
              <a:off x="5600701" y="5080456"/>
              <a:ext cx="1695450" cy="261610"/>
            </a:xfrm>
            <a:prstGeom prst="rect">
              <a:avLst/>
            </a:prstGeom>
            <a:solidFill>
              <a:schemeClr val="bg1"/>
            </a:solidFill>
          </p:spPr>
          <p:txBody>
            <a:bodyPr wrap="square" rtlCol="0">
              <a:spAutoFit/>
            </a:bodyPr>
            <a:lstStyle/>
            <a:p>
              <a:r>
                <a:rPr lang="en-US" sz="1100" b="1" dirty="0" smtClean="0"/>
                <a:t>Commercial Customer</a:t>
              </a:r>
              <a:endParaRPr lang="en-US" sz="1100" b="1" dirty="0"/>
            </a:p>
          </p:txBody>
        </p:sp>
      </p:grpSp>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09" y="609600"/>
            <a:ext cx="8493482" cy="426811"/>
          </a:xfrm>
        </p:spPr>
        <p:txBody>
          <a:bodyPr>
            <a:noAutofit/>
          </a:bodyPr>
          <a:lstStyle/>
          <a:p>
            <a:r>
              <a:rPr lang="en-US" sz="2400" dirty="0" smtClean="0"/>
              <a:t>Step 1: Qualifying the Customer</a:t>
            </a:r>
            <a:br>
              <a:rPr lang="en-US" sz="2400" dirty="0" smtClean="0"/>
            </a:br>
            <a:r>
              <a:rPr lang="en-US" sz="2400" dirty="0" smtClean="0"/>
              <a:t>Cost-Per-Mile Value Builder</a:t>
            </a:r>
            <a:endParaRPr lang="en-US" sz="2400" dirty="0"/>
          </a:p>
        </p:txBody>
      </p:sp>
      <p:grpSp>
        <p:nvGrpSpPr>
          <p:cNvPr id="9" name="Group 8"/>
          <p:cNvGrpSpPr>
            <a:grpSpLocks noChangeAspect="1"/>
          </p:cNvGrpSpPr>
          <p:nvPr/>
        </p:nvGrpSpPr>
        <p:grpSpPr>
          <a:xfrm>
            <a:off x="2286000" y="1304172"/>
            <a:ext cx="4572000" cy="3800246"/>
            <a:chOff x="2826702" y="1342416"/>
            <a:chExt cx="4516438" cy="3754067"/>
          </a:xfrm>
        </p:grpSpPr>
        <p:grpSp>
          <p:nvGrpSpPr>
            <p:cNvPr id="10" name="Group 9"/>
            <p:cNvGrpSpPr/>
            <p:nvPr/>
          </p:nvGrpSpPr>
          <p:grpSpPr>
            <a:xfrm>
              <a:off x="2826702" y="1342416"/>
              <a:ext cx="4516438" cy="3754067"/>
              <a:chOff x="2826702" y="1342416"/>
              <a:chExt cx="4516438" cy="3754067"/>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1215"/>
              <a:stretch/>
            </p:blipFill>
            <p:spPr>
              <a:xfrm>
                <a:off x="2826702" y="1342416"/>
                <a:ext cx="4516438" cy="3754067"/>
              </a:xfrm>
              <a:prstGeom prst="rect">
                <a:avLst/>
              </a:prstGeom>
            </p:spPr>
          </p:pic>
          <p:sp>
            <p:nvSpPr>
              <p:cNvPr id="17" name="Rectangle 16"/>
              <p:cNvSpPr/>
              <p:nvPr/>
            </p:nvSpPr>
            <p:spPr>
              <a:xfrm>
                <a:off x="2895600" y="1476375"/>
                <a:ext cx="4362450" cy="31337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614102" y="2084224"/>
              <a:ext cx="1006982" cy="1783307"/>
              <a:chOff x="7371016" y="4781931"/>
              <a:chExt cx="1006982" cy="1783307"/>
            </a:xfrm>
          </p:grpSpPr>
          <p:grpSp>
            <p:nvGrpSpPr>
              <p:cNvPr id="12" name="Group 11"/>
              <p:cNvGrpSpPr>
                <a:grpSpLocks noChangeAspect="1"/>
              </p:cNvGrpSpPr>
              <p:nvPr/>
            </p:nvGrpSpPr>
            <p:grpSpPr>
              <a:xfrm>
                <a:off x="7417307" y="5291253"/>
                <a:ext cx="914400" cy="1273985"/>
                <a:chOff x="7124699" y="4277487"/>
                <a:chExt cx="1524001" cy="2123313"/>
              </a:xfrm>
            </p:grpSpPr>
            <p:pic>
              <p:nvPicPr>
                <p:cNvPr id="14" name="Picture 2" descr="http://www.teddyrooseveltshow.com/images/TRlogo.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5" name="Moon 14"/>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7371016" y="4781931"/>
                <a:ext cx="1006982" cy="461665"/>
              </a:xfrm>
              <a:prstGeom prst="rect">
                <a:avLst/>
              </a:prstGeom>
              <a:noFill/>
            </p:spPr>
            <p:txBody>
              <a:bodyPr wrap="square" rtlCol="0">
                <a:spAutoFit/>
              </a:bodyPr>
              <a:lstStyle/>
              <a:p>
                <a:pPr algn="ctr"/>
                <a:r>
                  <a:rPr lang="en-US" sz="1200" b="1" smtClean="0">
                    <a:solidFill>
                      <a:schemeClr val="bg1"/>
                    </a:solidFill>
                  </a:rPr>
                  <a:t>Wiegand’s</a:t>
                </a:r>
                <a:r>
                  <a:rPr lang="en-US" sz="1200" b="1" smtClean="0"/>
                  <a:t> </a:t>
                </a:r>
                <a:endParaRPr lang="en-US" sz="1200" b="1" dirty="0" smtClean="0"/>
              </a:p>
              <a:p>
                <a:pPr algn="ctr"/>
                <a:r>
                  <a:rPr lang="en-US" sz="1200" b="1" dirty="0" smtClean="0">
                    <a:solidFill>
                      <a:schemeClr val="bg1"/>
                    </a:solidFill>
                  </a:rPr>
                  <a:t>Wisdom</a:t>
                </a:r>
                <a:endParaRPr lang="en-US" sz="1200" b="1" dirty="0">
                  <a:solidFill>
                    <a:schemeClr val="bg1"/>
                  </a:solidFill>
                </a:endParaRPr>
              </a:p>
            </p:txBody>
          </p:sp>
        </p:grpSp>
      </p:grpSp>
    </p:spTree>
    <p:extLst>
      <p:ext uri="{BB962C8B-B14F-4D97-AF65-F5344CB8AC3E}">
        <p14:creationId xmlns:p14="http://schemas.microsoft.com/office/powerpoint/2010/main" val="108039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6668" y="779103"/>
            <a:ext cx="8493482" cy="426811"/>
          </a:xfrm>
        </p:spPr>
        <p:txBody>
          <a:bodyPr>
            <a:normAutofit fontScale="90000"/>
          </a:bodyPr>
          <a:lstStyle/>
          <a:p>
            <a:r>
              <a:rPr lang="en-US" sz="2800" dirty="0" smtClean="0">
                <a:latin typeface="+mj-lt"/>
              </a:rPr>
              <a:t>The Sales Approach</a:t>
            </a:r>
            <a:endParaRPr lang="en-US" sz="2800" dirty="0">
              <a:latin typeface="+mj-lt"/>
            </a:endParaRPr>
          </a:p>
        </p:txBody>
      </p:sp>
      <p:pic>
        <p:nvPicPr>
          <p:cNvPr id="5" name="Content Placeholder 3"/>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1255183" y="1314450"/>
            <a:ext cx="6627284" cy="4970463"/>
          </a:xfrm>
          <a:ln>
            <a:solidFill>
              <a:schemeClr val="tx1"/>
            </a:solidFill>
          </a:ln>
        </p:spPr>
      </p:pic>
      <p:sp>
        <p:nvSpPr>
          <p:cNvPr id="6" name="Rectangle 5"/>
          <p:cNvSpPr/>
          <p:nvPr/>
        </p:nvSpPr>
        <p:spPr>
          <a:xfrm>
            <a:off x="1409700" y="4191000"/>
            <a:ext cx="1485900" cy="1779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ular Arrow 6"/>
          <p:cNvSpPr/>
          <p:nvPr/>
        </p:nvSpPr>
        <p:spPr>
          <a:xfrm rot="12965920">
            <a:off x="1635715" y="3565158"/>
            <a:ext cx="1828800" cy="1645920"/>
          </a:xfrm>
          <a:prstGeom prst="circularArrow">
            <a:avLst>
              <a:gd name="adj1" fmla="val 13268"/>
              <a:gd name="adj2" fmla="val 449422"/>
              <a:gd name="adj3" fmla="val 20252448"/>
              <a:gd name="adj4" fmla="val 11515479"/>
              <a:gd name="adj5" fmla="val 16302"/>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630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sp>
        <p:nvSpPr>
          <p:cNvPr id="3" name="Content Placeholder 2"/>
          <p:cNvSpPr>
            <a:spLocks noGrp="1"/>
          </p:cNvSpPr>
          <p:nvPr>
            <p:ph sz="quarter" idx="10"/>
          </p:nvPr>
        </p:nvSpPr>
        <p:spPr>
          <a:xfrm>
            <a:off x="327279" y="1314536"/>
            <a:ext cx="4940047" cy="4970651"/>
          </a:xfrm>
        </p:spPr>
        <p:txBody>
          <a:bodyPr>
            <a:normAutofit/>
          </a:bodyPr>
          <a:lstStyle/>
          <a:p>
            <a:pPr marL="0" indent="0">
              <a:buNone/>
            </a:pPr>
            <a:r>
              <a:rPr lang="en-US" sz="1400" dirty="0" smtClean="0"/>
              <a:t>How are you going to address this customer’s needs and wants?</a:t>
            </a:r>
          </a:p>
          <a:p>
            <a:pPr marL="0" indent="0">
              <a:buNone/>
            </a:pPr>
            <a:r>
              <a:rPr lang="en-US" sz="1400" b="1" dirty="0" smtClean="0"/>
              <a:t>ESP </a:t>
            </a:r>
            <a:r>
              <a:rPr lang="en-US" sz="1400" b="1" dirty="0" err="1" smtClean="0"/>
              <a:t>PremiumCARE</a:t>
            </a:r>
            <a:r>
              <a:rPr lang="en-US" sz="1400" b="1" dirty="0"/>
              <a:t> </a:t>
            </a:r>
            <a:r>
              <a:rPr lang="en-US" sz="1400" b="1" dirty="0" smtClean="0"/>
              <a:t>$0 Deductible</a:t>
            </a:r>
            <a:endParaRPr lang="en-US" sz="1400" dirty="0"/>
          </a:p>
          <a:p>
            <a:pPr>
              <a:buFont typeface="Wingdings" pitchFamily="2" charset="2"/>
              <a:buChar char="q"/>
            </a:pPr>
            <a:r>
              <a:rPr lang="en-US" sz="1400" dirty="0" smtClean="0"/>
              <a:t>3 years/60,000 miles</a:t>
            </a:r>
          </a:p>
          <a:p>
            <a:pPr>
              <a:buFont typeface="Wingdings" pitchFamily="2" charset="2"/>
              <a:buChar char="q"/>
            </a:pPr>
            <a:r>
              <a:rPr lang="en-US" sz="1400" dirty="0" smtClean="0"/>
              <a:t>4 years/75,000 miles</a:t>
            </a:r>
          </a:p>
          <a:p>
            <a:pPr>
              <a:buFont typeface="Wingdings" pitchFamily="2" charset="2"/>
              <a:buChar char="q"/>
            </a:pPr>
            <a:r>
              <a:rPr lang="en-US" sz="1400" dirty="0" smtClean="0"/>
              <a:t>5 years/100,000 miles</a:t>
            </a:r>
          </a:p>
          <a:p>
            <a:pPr>
              <a:buFont typeface="Wingdings" pitchFamily="2" charset="2"/>
              <a:buChar char="q"/>
            </a:pPr>
            <a:r>
              <a:rPr lang="en-US" sz="1400" dirty="0" smtClean="0"/>
              <a:t>5 years/125,000 miles</a:t>
            </a:r>
          </a:p>
          <a:p>
            <a:pPr marL="0" indent="0">
              <a:buNone/>
            </a:pPr>
            <a:endParaRPr lang="en-US" sz="1400" b="1" dirty="0"/>
          </a:p>
          <a:p>
            <a:pPr marL="0" indent="0">
              <a:buNone/>
            </a:pPr>
            <a:r>
              <a:rPr lang="en-US" sz="1400" b="1" dirty="0" smtClean="0"/>
              <a:t>ESP Premium Maintenance</a:t>
            </a:r>
          </a:p>
          <a:p>
            <a:pPr>
              <a:buFont typeface="Wingdings" pitchFamily="2" charset="2"/>
              <a:buChar char="q"/>
            </a:pPr>
            <a:r>
              <a:rPr lang="en-US" sz="1400" dirty="0"/>
              <a:t>3 </a:t>
            </a:r>
            <a:r>
              <a:rPr lang="en-US" sz="1400" dirty="0" smtClean="0"/>
              <a:t>years/60,000 miles/ 3,000 hours</a:t>
            </a:r>
          </a:p>
          <a:p>
            <a:pPr>
              <a:buFont typeface="Wingdings" pitchFamily="2" charset="2"/>
              <a:buChar char="q"/>
            </a:pPr>
            <a:r>
              <a:rPr lang="en-US" sz="1400" dirty="0" smtClean="0"/>
              <a:t>4 </a:t>
            </a:r>
            <a:r>
              <a:rPr lang="en-US" sz="1400" dirty="0"/>
              <a:t>years/75,000 </a:t>
            </a:r>
            <a:r>
              <a:rPr lang="en-US" sz="1400" dirty="0" smtClean="0"/>
              <a:t>miles/ 3,000 hours</a:t>
            </a:r>
          </a:p>
          <a:p>
            <a:pPr>
              <a:buFont typeface="Wingdings" pitchFamily="2" charset="2"/>
              <a:buChar char="q"/>
            </a:pPr>
            <a:r>
              <a:rPr lang="en-US" sz="1400" dirty="0" smtClean="0"/>
              <a:t>5 years/125,000 miles/5,000 hours</a:t>
            </a:r>
            <a:endParaRPr lang="en-US" sz="1400" dirty="0"/>
          </a:p>
          <a:p>
            <a:pPr>
              <a:buFont typeface="Wingdings" pitchFamily="2" charset="2"/>
              <a:buChar char="q"/>
            </a:pPr>
            <a:r>
              <a:rPr lang="en-US" sz="1400" dirty="0" smtClean="0"/>
              <a:t>5 years/150,000 miles/6,000 hours</a:t>
            </a:r>
          </a:p>
          <a:p>
            <a:pPr marL="0" indent="0">
              <a:buNone/>
            </a:pPr>
            <a:endParaRPr lang="en-US" sz="1400" dirty="0" smtClean="0"/>
          </a:p>
          <a:p>
            <a:pPr>
              <a:buFont typeface="Wingdings" pitchFamily="2" charset="2"/>
              <a:buChar char="q"/>
            </a:pPr>
            <a:r>
              <a:rPr lang="en-US" sz="1400" dirty="0" smtClean="0"/>
              <a:t>CommerciaLease</a:t>
            </a:r>
          </a:p>
          <a:p>
            <a:pPr>
              <a:buFont typeface="Wingdings" pitchFamily="2" charset="2"/>
              <a:buChar char="q"/>
            </a:pPr>
            <a:r>
              <a:rPr lang="en-US" sz="1400" dirty="0" smtClean="0"/>
              <a:t>Ford </a:t>
            </a:r>
            <a:r>
              <a:rPr lang="en-US" sz="1400" dirty="0"/>
              <a:t>Commercial Lines of Credit</a:t>
            </a:r>
            <a:endParaRPr lang="en-US" sz="1400" dirty="0" smtClean="0"/>
          </a:p>
          <a:p>
            <a:pPr>
              <a:buFont typeface="Wingdings" pitchFamily="2" charset="2"/>
              <a:buChar char="q"/>
            </a:pPr>
            <a:r>
              <a:rPr lang="en-US" sz="1400" dirty="0" err="1" smtClean="0"/>
              <a:t>QFC</a:t>
            </a:r>
            <a:endParaRPr lang="en-US" sz="1400" dirty="0"/>
          </a:p>
        </p:txBody>
      </p:sp>
      <p:sp>
        <p:nvSpPr>
          <p:cNvPr id="7" name="Rounded Rectangle 6">
            <a:hlinkClick r:id="" action="ppaction://noaction" highlightClick="1"/>
          </p:cNvPr>
          <p:cNvSpPr/>
          <p:nvPr/>
        </p:nvSpPr>
        <p:spPr>
          <a:xfrm>
            <a:off x="1000125" y="6238875"/>
            <a:ext cx="914400" cy="3657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t>Submit</a:t>
            </a:r>
            <a:endParaRPr lang="en-US" sz="1400" b="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714" y="1144741"/>
            <a:ext cx="3341742" cy="436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952" y="3104159"/>
            <a:ext cx="2704047" cy="3500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9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sp>
        <p:nvSpPr>
          <p:cNvPr id="4" name="Rectangle 3"/>
          <p:cNvSpPr/>
          <p:nvPr/>
        </p:nvSpPr>
        <p:spPr>
          <a:xfrm>
            <a:off x="471714" y="1318913"/>
            <a:ext cx="4572000" cy="5078313"/>
          </a:xfrm>
          <a:prstGeom prst="rect">
            <a:avLst/>
          </a:prstGeom>
        </p:spPr>
        <p:txBody>
          <a:bodyPr>
            <a:spAutoFit/>
          </a:bodyPr>
          <a:lstStyle/>
          <a:p>
            <a:pPr marL="0" indent="0">
              <a:buNone/>
            </a:pPr>
            <a:r>
              <a:rPr lang="en-US" dirty="0" smtClean="0"/>
              <a:t>How are you going to address this customer’s wants and needs?</a:t>
            </a:r>
          </a:p>
          <a:p>
            <a:pPr marL="0" indent="0">
              <a:buNone/>
            </a:pPr>
            <a:endParaRPr lang="en-US" dirty="0" smtClean="0"/>
          </a:p>
          <a:p>
            <a:pPr marL="0" indent="0">
              <a:buNone/>
            </a:pPr>
            <a:r>
              <a:rPr lang="en-US" b="1" dirty="0" smtClean="0"/>
              <a:t>ESP </a:t>
            </a:r>
            <a:r>
              <a:rPr lang="en-US" b="1" dirty="0" err="1"/>
              <a:t>PremiumCARE</a:t>
            </a:r>
            <a:r>
              <a:rPr lang="en-US" b="1" dirty="0"/>
              <a:t> $0 Deductible</a:t>
            </a:r>
            <a:endParaRPr lang="en-US" dirty="0"/>
          </a:p>
          <a:p>
            <a:pPr>
              <a:buFont typeface="Wingdings" pitchFamily="2" charset="2"/>
              <a:buChar char="q"/>
            </a:pPr>
            <a:r>
              <a:rPr lang="en-US" dirty="0"/>
              <a:t>3 years/60,000 miles</a:t>
            </a:r>
          </a:p>
          <a:p>
            <a:pPr>
              <a:buFont typeface="Wingdings" pitchFamily="2" charset="2"/>
              <a:buChar char="q"/>
            </a:pPr>
            <a:r>
              <a:rPr lang="en-US" dirty="0"/>
              <a:t>4 years/75,000 miles</a:t>
            </a:r>
          </a:p>
          <a:p>
            <a:pPr>
              <a:buFont typeface="Wingdings" pitchFamily="2" charset="2"/>
              <a:buChar char="q"/>
            </a:pPr>
            <a:r>
              <a:rPr lang="en-US" dirty="0"/>
              <a:t>5 years/100,000 miles</a:t>
            </a:r>
          </a:p>
          <a:p>
            <a:r>
              <a:rPr lang="en-US" dirty="0" smtClean="0">
                <a:sym typeface="Wingdings 2"/>
              </a:rPr>
              <a:t></a:t>
            </a:r>
            <a:r>
              <a:rPr lang="en-US" dirty="0" smtClean="0"/>
              <a:t>5 </a:t>
            </a:r>
            <a:r>
              <a:rPr lang="en-US" dirty="0"/>
              <a:t>years/125,000 miles</a:t>
            </a:r>
          </a:p>
          <a:p>
            <a:pPr marL="0" indent="0">
              <a:buNone/>
            </a:pPr>
            <a:endParaRPr lang="en-US" b="1" dirty="0"/>
          </a:p>
          <a:p>
            <a:pPr marL="0" indent="0">
              <a:buNone/>
            </a:pPr>
            <a:r>
              <a:rPr lang="en-US" b="1" dirty="0"/>
              <a:t>ESP Premium Maintenance</a:t>
            </a:r>
          </a:p>
          <a:p>
            <a:pPr>
              <a:buFont typeface="Wingdings" pitchFamily="2" charset="2"/>
              <a:buChar char="q"/>
            </a:pPr>
            <a:r>
              <a:rPr lang="en-US" dirty="0"/>
              <a:t>3 years/60,000 miles/ 3,000 hours</a:t>
            </a:r>
          </a:p>
          <a:p>
            <a:pPr>
              <a:buFont typeface="Wingdings" pitchFamily="2" charset="2"/>
              <a:buChar char="q"/>
            </a:pPr>
            <a:r>
              <a:rPr lang="en-US" dirty="0"/>
              <a:t>4 years/75,000 miles/ 3,000 hours</a:t>
            </a:r>
          </a:p>
          <a:p>
            <a:pPr>
              <a:buFont typeface="Wingdings" pitchFamily="2" charset="2"/>
              <a:buChar char="q"/>
            </a:pPr>
            <a:r>
              <a:rPr lang="en-US" dirty="0"/>
              <a:t>5 years/125,000 miles/5,000 hours</a:t>
            </a:r>
          </a:p>
          <a:p>
            <a:r>
              <a:rPr lang="en-US" dirty="0">
                <a:sym typeface="Wingdings 2"/>
              </a:rPr>
              <a:t> </a:t>
            </a:r>
            <a:r>
              <a:rPr lang="en-US" dirty="0" smtClean="0"/>
              <a:t>5 </a:t>
            </a:r>
            <a:r>
              <a:rPr lang="en-US" dirty="0"/>
              <a:t>years/150,000 miles/6,000 hours</a:t>
            </a:r>
          </a:p>
          <a:p>
            <a:pPr marL="0" indent="0">
              <a:buNone/>
            </a:pPr>
            <a:endParaRPr lang="en-US" dirty="0"/>
          </a:p>
          <a:p>
            <a:r>
              <a:rPr lang="en-US" dirty="0">
                <a:sym typeface="Wingdings 2"/>
              </a:rPr>
              <a:t> </a:t>
            </a:r>
            <a:r>
              <a:rPr lang="en-US" dirty="0" err="1" smtClean="0"/>
              <a:t>CommerciaLease</a:t>
            </a:r>
            <a:endParaRPr lang="en-US" dirty="0"/>
          </a:p>
          <a:p>
            <a:r>
              <a:rPr lang="en-US" dirty="0">
                <a:sym typeface="Wingdings 2"/>
              </a:rPr>
              <a:t> </a:t>
            </a:r>
            <a:r>
              <a:rPr lang="en-US" dirty="0" smtClean="0"/>
              <a:t>Ford </a:t>
            </a:r>
            <a:r>
              <a:rPr lang="en-US" dirty="0"/>
              <a:t>Commercial Lines of Credit</a:t>
            </a:r>
          </a:p>
          <a:p>
            <a:r>
              <a:rPr lang="en-US" dirty="0">
                <a:sym typeface="Wingdings 2"/>
              </a:rPr>
              <a:t> </a:t>
            </a:r>
            <a:r>
              <a:rPr lang="en-US" dirty="0" smtClean="0"/>
              <a:t>QFC</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714" y="1144741"/>
            <a:ext cx="3341742" cy="436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453" y="2981105"/>
            <a:ext cx="2704047" cy="3500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498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sp>
        <p:nvSpPr>
          <p:cNvPr id="3" name="Content Placeholder 2"/>
          <p:cNvSpPr>
            <a:spLocks noGrp="1"/>
          </p:cNvSpPr>
          <p:nvPr>
            <p:ph sz="quarter" idx="10"/>
          </p:nvPr>
        </p:nvSpPr>
        <p:spPr>
          <a:xfrm>
            <a:off x="327278" y="1314536"/>
            <a:ext cx="3787522" cy="5219614"/>
          </a:xfrm>
        </p:spPr>
        <p:txBody>
          <a:bodyPr/>
          <a:lstStyle/>
          <a:p>
            <a:pPr marL="0" indent="0">
              <a:buNone/>
            </a:pPr>
            <a:r>
              <a:rPr lang="en-US" sz="2400" b="1" dirty="0" smtClean="0"/>
              <a:t>Commercial Cost-Per-Mile Value Builder Quick Quote Tool</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657" y="1305588"/>
            <a:ext cx="4096431" cy="535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759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sp>
        <p:nvSpPr>
          <p:cNvPr id="3" name="Content Placeholder 2"/>
          <p:cNvSpPr>
            <a:spLocks noGrp="1"/>
          </p:cNvSpPr>
          <p:nvPr>
            <p:ph sz="quarter" idx="10"/>
          </p:nvPr>
        </p:nvSpPr>
        <p:spPr>
          <a:xfrm>
            <a:off x="327278" y="1314536"/>
            <a:ext cx="3787522" cy="5219614"/>
          </a:xfrm>
        </p:spPr>
        <p:txBody>
          <a:bodyPr/>
          <a:lstStyle/>
          <a:p>
            <a:pPr marL="0" indent="0">
              <a:buNone/>
            </a:pPr>
            <a:r>
              <a:rPr lang="en-US" sz="1600" b="1" dirty="0"/>
              <a:t>Commercial Cost-Per-Mile Value Builder Quick Quote Tool</a:t>
            </a:r>
          </a:p>
          <a:p>
            <a:pPr marL="0" indent="0">
              <a:buNone/>
            </a:pPr>
            <a:r>
              <a:rPr lang="en-US" sz="1400" dirty="0" smtClean="0"/>
              <a:t>Ford and Competitive-Make Car and Light Truck Applications section</a:t>
            </a:r>
            <a:r>
              <a:rPr lang="en-US" sz="1400" dirty="0"/>
              <a:t>:</a:t>
            </a:r>
          </a:p>
          <a:p>
            <a:r>
              <a:rPr lang="en-US" sz="1400" dirty="0" smtClean="0"/>
              <a:t>In </a:t>
            </a:r>
            <a:r>
              <a:rPr lang="en-US" sz="1400" dirty="0"/>
              <a:t>Vehicle </a:t>
            </a:r>
            <a:r>
              <a:rPr lang="en-US" sz="1400" dirty="0" smtClean="0"/>
              <a:t>field,  click on the correct selection from the drop-down menu.  When you’ve made the correct choice, click next to advance. </a:t>
            </a:r>
          </a:p>
          <a:p>
            <a:pPr marL="342900" indent="-342900">
              <a:buFont typeface="+mj-lt"/>
              <a:buAutoNum type="alphaUcPeriod"/>
            </a:pPr>
            <a:r>
              <a:rPr lang="en-US" sz="1400" dirty="0" smtClean="0"/>
              <a:t>Taurus SHO AWD</a:t>
            </a:r>
          </a:p>
          <a:p>
            <a:pPr marL="342900" indent="-342900">
              <a:buFont typeface="+mj-lt"/>
              <a:buAutoNum type="alphaUcPeriod"/>
            </a:pPr>
            <a:r>
              <a:rPr lang="en-US" sz="1400" dirty="0" smtClean="0"/>
              <a:t>Transit Connect </a:t>
            </a:r>
          </a:p>
          <a:p>
            <a:pPr marL="342900" indent="-342900">
              <a:buFont typeface="+mj-lt"/>
              <a:buAutoNum type="alphaUcPeriod"/>
            </a:pPr>
            <a:r>
              <a:rPr lang="en-US" sz="1400" dirty="0" smtClean="0"/>
              <a:t>Transit, Gasoline</a:t>
            </a:r>
          </a:p>
          <a:p>
            <a:pPr marL="342900" indent="-342900">
              <a:buFont typeface="+mj-lt"/>
              <a:buAutoNum type="alphaUcPeriod"/>
            </a:pPr>
            <a:r>
              <a:rPr lang="en-US" sz="1400" dirty="0" smtClean="0"/>
              <a:t>F-250 4x2 Diesel</a:t>
            </a:r>
          </a:p>
          <a:p>
            <a:pPr marL="342900" indent="-342900">
              <a:buFont typeface="+mj-lt"/>
              <a:buAutoNum type="alphaUcPeriod"/>
            </a:pPr>
            <a:r>
              <a:rPr lang="en-US" sz="1400" dirty="0" smtClean="0"/>
              <a:t>F-250 4x4 Diesel</a:t>
            </a:r>
          </a:p>
          <a:p>
            <a:pPr marL="342900" indent="-342900">
              <a:buFont typeface="+mj-lt"/>
              <a:buAutoNum type="alphaUcPeriod"/>
            </a:pPr>
            <a:endParaRPr lang="en-US" sz="1400" dirty="0" smtClean="0"/>
          </a:p>
        </p:txBody>
      </p:sp>
      <p:pic>
        <p:nvPicPr>
          <p:cNvPr id="5" name="Picture 4" descr="Slide 45.png"/>
          <p:cNvPicPr>
            <a:picLocks noChangeAspect="1"/>
          </p:cNvPicPr>
          <p:nvPr/>
        </p:nvPicPr>
        <p:blipFill rotWithShape="1">
          <a:blip r:embed="rId3">
            <a:extLst>
              <a:ext uri="{28A0092B-C50C-407E-A947-70E740481C1C}">
                <a14:useLocalDpi xmlns:a14="http://schemas.microsoft.com/office/drawing/2010/main" val="0"/>
              </a:ext>
            </a:extLst>
          </a:blip>
          <a:srcRect t="24371" r="29687"/>
          <a:stretch/>
        </p:blipFill>
        <p:spPr>
          <a:xfrm>
            <a:off x="4018346" y="1698625"/>
            <a:ext cx="4935154" cy="2984500"/>
          </a:xfrm>
          <a:prstGeom prst="rect">
            <a:avLst/>
          </a:prstGeom>
        </p:spPr>
      </p:pic>
    </p:spTree>
    <p:extLst>
      <p:ext uri="{BB962C8B-B14F-4D97-AF65-F5344CB8AC3E}">
        <p14:creationId xmlns:p14="http://schemas.microsoft.com/office/powerpoint/2010/main" val="379074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sp>
        <p:nvSpPr>
          <p:cNvPr id="3" name="Content Placeholder 2"/>
          <p:cNvSpPr>
            <a:spLocks noGrp="1"/>
          </p:cNvSpPr>
          <p:nvPr>
            <p:ph sz="quarter" idx="10"/>
          </p:nvPr>
        </p:nvSpPr>
        <p:spPr>
          <a:xfrm>
            <a:off x="327277" y="1314535"/>
            <a:ext cx="3433161" cy="3912557"/>
          </a:xfrm>
        </p:spPr>
        <p:txBody>
          <a:bodyPr/>
          <a:lstStyle/>
          <a:p>
            <a:pPr marL="0" indent="0">
              <a:buNone/>
            </a:pPr>
            <a:r>
              <a:rPr lang="en-US" sz="1400" b="1" dirty="0"/>
              <a:t>Commercial Cost-Per-Mile Value Builder Quick Quote Tool</a:t>
            </a:r>
          </a:p>
          <a:p>
            <a:pPr marL="0" indent="0">
              <a:buNone/>
            </a:pPr>
            <a:endParaRPr lang="en-US" sz="1400" dirty="0" smtClean="0"/>
          </a:p>
          <a:p>
            <a:pPr marL="0" indent="0">
              <a:buNone/>
            </a:pPr>
            <a:r>
              <a:rPr lang="en-US" sz="1400" dirty="0" smtClean="0"/>
              <a:t>In Ford and Competitive Make Car and Light Truck Applications </a:t>
            </a:r>
            <a:r>
              <a:rPr lang="en-US" sz="1400" dirty="0"/>
              <a:t>section:</a:t>
            </a:r>
          </a:p>
          <a:p>
            <a:r>
              <a:rPr lang="en-US" sz="1400" dirty="0" smtClean="0"/>
              <a:t>In Years/Miles </a:t>
            </a:r>
            <a:r>
              <a:rPr lang="en-US" sz="1400" dirty="0"/>
              <a:t>field, click on the correct selection from the drop-down menu.  When you’ve made the correct choice, click next to advance. </a:t>
            </a:r>
            <a:endParaRPr lang="en-US" sz="1400" dirty="0" smtClean="0"/>
          </a:p>
          <a:p>
            <a:pPr marL="342900" indent="-342900">
              <a:buFont typeface="+mj-lt"/>
              <a:buAutoNum type="alphaUcPeriod"/>
            </a:pPr>
            <a:r>
              <a:rPr lang="en-US" sz="1400" dirty="0" smtClean="0"/>
              <a:t>5/60,000</a:t>
            </a:r>
          </a:p>
          <a:p>
            <a:pPr marL="342900" indent="-342900">
              <a:buFont typeface="+mj-lt"/>
              <a:buAutoNum type="alphaUcPeriod"/>
            </a:pPr>
            <a:r>
              <a:rPr lang="en-US" sz="1400" dirty="0" smtClean="0"/>
              <a:t>5/75,000</a:t>
            </a:r>
          </a:p>
          <a:p>
            <a:pPr marL="342900" indent="-342900">
              <a:buFont typeface="+mj-lt"/>
              <a:buAutoNum type="alphaUcPeriod"/>
            </a:pPr>
            <a:r>
              <a:rPr lang="en-US" sz="1400" dirty="0" smtClean="0"/>
              <a:t>5/100,000</a:t>
            </a:r>
          </a:p>
          <a:p>
            <a:pPr marL="342900" indent="-342900">
              <a:buFont typeface="+mj-lt"/>
              <a:buAutoNum type="alphaUcPeriod"/>
            </a:pPr>
            <a:r>
              <a:rPr lang="en-US" sz="1400" dirty="0" smtClean="0"/>
              <a:t>5/125,000</a:t>
            </a:r>
          </a:p>
          <a:p>
            <a:pPr marL="342900" indent="-342900">
              <a:buFont typeface="+mj-lt"/>
              <a:buAutoNum type="alphaUcPeriod"/>
            </a:pPr>
            <a:r>
              <a:rPr lang="en-US" sz="1400" dirty="0" smtClean="0"/>
              <a:t>6/36,000</a:t>
            </a:r>
          </a:p>
          <a:p>
            <a:pPr marL="342900" indent="-342900">
              <a:buFont typeface="+mj-lt"/>
              <a:buAutoNum type="alphaUcPeriod"/>
            </a:pPr>
            <a:endParaRPr lang="en-US" sz="1400" dirty="0"/>
          </a:p>
          <a:p>
            <a:pPr marL="0" indent="0">
              <a:buNone/>
            </a:pPr>
            <a:endParaRPr lang="en-US" sz="1400" dirty="0"/>
          </a:p>
        </p:txBody>
      </p:sp>
      <p:sp>
        <p:nvSpPr>
          <p:cNvPr id="8" name="Folded Corner 7"/>
          <p:cNvSpPr/>
          <p:nvPr/>
        </p:nvSpPr>
        <p:spPr>
          <a:xfrm>
            <a:off x="9488714" y="3138714"/>
            <a:ext cx="2481390" cy="2362200"/>
          </a:xfrm>
          <a:prstGeom prst="foldedCorner">
            <a:avLst/>
          </a:prstGeom>
          <a:solidFill>
            <a:srgbClr val="FFFF99"/>
          </a:solidFill>
          <a:ln>
            <a:solidFill>
              <a:srgbClr val="FFFF99"/>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b="1" dirty="0" smtClean="0">
                <a:solidFill>
                  <a:srgbClr val="FF0000"/>
                </a:solidFill>
              </a:rPr>
              <a:t>NOTE that the previous properly selected choice from the drop-down is populated and shown here. This should be the case for all of these grabs. All correct drop-down choices will populate as the user progresses </a:t>
            </a:r>
          </a:p>
          <a:p>
            <a:endParaRPr lang="en-US" sz="2000"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371" y="1959428"/>
            <a:ext cx="5039094" cy="3541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039220" y="3810000"/>
            <a:ext cx="526585" cy="867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83466" y="3772829"/>
            <a:ext cx="650486" cy="153888"/>
          </a:xfrm>
          <a:prstGeom prst="rect">
            <a:avLst/>
          </a:prstGeom>
          <a:noFill/>
        </p:spPr>
        <p:txBody>
          <a:bodyPr wrap="square" rtlCol="0">
            <a:spAutoFit/>
          </a:bodyPr>
          <a:lstStyle/>
          <a:p>
            <a:r>
              <a:rPr lang="en-US" sz="400" dirty="0" smtClean="0"/>
              <a:t>Transit, Gasoline</a:t>
            </a:r>
            <a:endParaRPr lang="en-US" sz="400" dirty="0"/>
          </a:p>
        </p:txBody>
      </p:sp>
    </p:spTree>
    <p:extLst>
      <p:ext uri="{BB962C8B-B14F-4D97-AF65-F5344CB8AC3E}">
        <p14:creationId xmlns:p14="http://schemas.microsoft.com/office/powerpoint/2010/main" val="12347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sp>
        <p:nvSpPr>
          <p:cNvPr id="3" name="Content Placeholder 2"/>
          <p:cNvSpPr>
            <a:spLocks noGrp="1"/>
          </p:cNvSpPr>
          <p:nvPr>
            <p:ph sz="quarter" idx="10"/>
          </p:nvPr>
        </p:nvSpPr>
        <p:spPr>
          <a:xfrm>
            <a:off x="327278" y="1314536"/>
            <a:ext cx="3457942" cy="5219614"/>
          </a:xfrm>
        </p:spPr>
        <p:txBody>
          <a:bodyPr/>
          <a:lstStyle/>
          <a:p>
            <a:pPr marL="0" indent="0">
              <a:buNone/>
            </a:pPr>
            <a:r>
              <a:rPr lang="en-US" sz="1400" b="1" dirty="0"/>
              <a:t>Commercial Cost-Per-Mile Value Builder Quick Quote Tool</a:t>
            </a:r>
          </a:p>
          <a:p>
            <a:pPr marL="0" indent="0">
              <a:buNone/>
            </a:pPr>
            <a:endParaRPr lang="en-US" sz="1400" dirty="0" smtClean="0"/>
          </a:p>
          <a:p>
            <a:pPr marL="0" indent="0">
              <a:buNone/>
            </a:pPr>
            <a:r>
              <a:rPr lang="en-US" sz="1400" dirty="0" smtClean="0"/>
              <a:t>In </a:t>
            </a:r>
            <a:r>
              <a:rPr lang="en-US" sz="1400" dirty="0"/>
              <a:t>Ford and Competitive Make Car and Light Truck </a:t>
            </a:r>
            <a:r>
              <a:rPr lang="en-US" sz="1400" dirty="0" smtClean="0"/>
              <a:t>Applications </a:t>
            </a:r>
            <a:r>
              <a:rPr lang="en-US" sz="1400" dirty="0"/>
              <a:t>section:</a:t>
            </a:r>
          </a:p>
          <a:p>
            <a:r>
              <a:rPr lang="en-US" sz="1400" dirty="0" smtClean="0"/>
              <a:t>In Protection field</a:t>
            </a:r>
            <a:r>
              <a:rPr lang="en-US" sz="1400" dirty="0"/>
              <a:t>, click on the correct selection from the drop-down menu.  When you’ve made the correct choice, click next to advance. </a:t>
            </a:r>
          </a:p>
          <a:p>
            <a:pPr marL="342900" indent="-342900">
              <a:buFont typeface="+mj-lt"/>
              <a:buAutoNum type="alphaUcPeriod"/>
            </a:pPr>
            <a:r>
              <a:rPr lang="en-US" sz="1400" dirty="0" err="1" smtClean="0"/>
              <a:t>PremiumCARE</a:t>
            </a:r>
            <a:endParaRPr lang="en-US" sz="1400" dirty="0" smtClean="0"/>
          </a:p>
          <a:p>
            <a:pPr marL="342900" indent="-342900">
              <a:buFont typeface="+mj-lt"/>
              <a:buAutoNum type="alphaUcPeriod"/>
            </a:pPr>
            <a:r>
              <a:rPr lang="en-US" sz="1400" dirty="0" err="1" smtClean="0"/>
              <a:t>ExtraCARE</a:t>
            </a:r>
            <a:endParaRPr lang="en-US" sz="1400" dirty="0" smtClean="0"/>
          </a:p>
          <a:p>
            <a:pPr marL="342900" indent="-342900">
              <a:buFont typeface="+mj-lt"/>
              <a:buAutoNum type="alphaUcPeriod"/>
            </a:pPr>
            <a:r>
              <a:rPr lang="en-US" sz="1400" dirty="0" err="1" smtClean="0"/>
              <a:t>BaseCARE</a:t>
            </a:r>
            <a:endParaRPr lang="en-US" sz="1400" dirty="0" smtClean="0"/>
          </a:p>
          <a:p>
            <a:pPr marL="342900" indent="-342900">
              <a:buFont typeface="+mj-lt"/>
              <a:buAutoNum type="alphaUcPeriod"/>
            </a:pPr>
            <a:r>
              <a:rPr lang="en-US" sz="1400" dirty="0" err="1" smtClean="0"/>
              <a:t>PowertrainCARE</a:t>
            </a:r>
            <a:endParaRPr lang="en-US" sz="1400"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943" y="2148115"/>
            <a:ext cx="4875435" cy="293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25953" y="3679903"/>
            <a:ext cx="526585" cy="867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070199" y="3642732"/>
            <a:ext cx="650486" cy="153888"/>
          </a:xfrm>
          <a:prstGeom prst="rect">
            <a:avLst/>
          </a:prstGeom>
          <a:noFill/>
        </p:spPr>
        <p:txBody>
          <a:bodyPr wrap="square" rtlCol="0">
            <a:spAutoFit/>
          </a:bodyPr>
          <a:lstStyle/>
          <a:p>
            <a:r>
              <a:rPr lang="en-US" sz="400" dirty="0" smtClean="0"/>
              <a:t>Transit, Gasoline</a:t>
            </a:r>
            <a:endParaRPr lang="en-US" sz="400" dirty="0"/>
          </a:p>
        </p:txBody>
      </p:sp>
    </p:spTree>
    <p:extLst>
      <p:ext uri="{BB962C8B-B14F-4D97-AF65-F5344CB8AC3E}">
        <p14:creationId xmlns:p14="http://schemas.microsoft.com/office/powerpoint/2010/main" val="329237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sp>
        <p:nvSpPr>
          <p:cNvPr id="3" name="Content Placeholder 2"/>
          <p:cNvSpPr>
            <a:spLocks noGrp="1"/>
          </p:cNvSpPr>
          <p:nvPr>
            <p:ph sz="quarter" idx="10"/>
          </p:nvPr>
        </p:nvSpPr>
        <p:spPr>
          <a:xfrm>
            <a:off x="327278" y="1314536"/>
            <a:ext cx="3787522" cy="5072616"/>
          </a:xfrm>
        </p:spPr>
        <p:txBody>
          <a:bodyPr/>
          <a:lstStyle/>
          <a:p>
            <a:pPr marL="0" indent="0">
              <a:buNone/>
            </a:pPr>
            <a:r>
              <a:rPr lang="en-US" sz="1400" b="1" dirty="0"/>
              <a:t>Commercial Cost-Per-Mile Value Builder Quick Quote Tool</a:t>
            </a:r>
          </a:p>
          <a:p>
            <a:pPr marL="0" indent="0">
              <a:buNone/>
            </a:pPr>
            <a:endParaRPr lang="en-US" sz="1400" dirty="0" smtClean="0"/>
          </a:p>
          <a:p>
            <a:pPr marL="0" indent="0">
              <a:buNone/>
            </a:pPr>
            <a:r>
              <a:rPr lang="en-US" sz="1400" dirty="0" smtClean="0"/>
              <a:t>In </a:t>
            </a:r>
            <a:r>
              <a:rPr lang="en-US" sz="1400" dirty="0"/>
              <a:t>Ford and Competitive Make Car and Light Truck </a:t>
            </a:r>
            <a:r>
              <a:rPr lang="en-US" sz="1400" dirty="0" smtClean="0"/>
              <a:t>Applications </a:t>
            </a:r>
            <a:r>
              <a:rPr lang="en-US" sz="1400" dirty="0"/>
              <a:t>section:</a:t>
            </a:r>
          </a:p>
          <a:p>
            <a:r>
              <a:rPr lang="en-US" sz="1400" dirty="0" smtClean="0"/>
              <a:t>In Deductible field, click </a:t>
            </a:r>
            <a:r>
              <a:rPr lang="en-US" sz="1400" dirty="0"/>
              <a:t>on the correct selection from the drop-down menu.  When you’ve made the correct choice, click next to advance</a:t>
            </a:r>
            <a:r>
              <a:rPr lang="en-US" sz="1400" dirty="0" smtClean="0"/>
              <a:t>.</a:t>
            </a:r>
          </a:p>
          <a:p>
            <a:pPr marL="342900" indent="-342900">
              <a:buFont typeface="+mj-lt"/>
              <a:buAutoNum type="alphaUcPeriod"/>
            </a:pPr>
            <a:r>
              <a:rPr lang="en-US" sz="1400" dirty="0" smtClean="0"/>
              <a:t>Standard $100</a:t>
            </a:r>
          </a:p>
          <a:p>
            <a:pPr marL="342900" indent="-342900">
              <a:buFont typeface="+mj-lt"/>
              <a:buAutoNum type="alphaUcPeriod"/>
            </a:pPr>
            <a:r>
              <a:rPr lang="en-US" sz="1400" dirty="0" smtClean="0"/>
              <a:t>$0 Deductible</a:t>
            </a:r>
          </a:p>
          <a:p>
            <a:pPr marL="342900" indent="-342900">
              <a:buFont typeface="+mj-lt"/>
              <a:buAutoNum type="alphaUcPeriod"/>
            </a:pPr>
            <a:r>
              <a:rPr lang="en-US" sz="1400" dirty="0" smtClean="0"/>
              <a:t>$200 Deductible  </a:t>
            </a:r>
            <a:endParaRPr lang="en-US" sz="14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7542" y="1959428"/>
            <a:ext cx="4915261" cy="3004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225075" y="3525025"/>
            <a:ext cx="526585" cy="867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69321" y="3487854"/>
            <a:ext cx="650486" cy="153888"/>
          </a:xfrm>
          <a:prstGeom prst="rect">
            <a:avLst/>
          </a:prstGeom>
          <a:noFill/>
        </p:spPr>
        <p:txBody>
          <a:bodyPr wrap="square" rtlCol="0">
            <a:spAutoFit/>
          </a:bodyPr>
          <a:lstStyle/>
          <a:p>
            <a:r>
              <a:rPr lang="en-US" sz="400" dirty="0" smtClean="0"/>
              <a:t>Transit, Gasoline</a:t>
            </a:r>
            <a:endParaRPr lang="en-US" sz="400" dirty="0"/>
          </a:p>
        </p:txBody>
      </p:sp>
    </p:spTree>
    <p:extLst>
      <p:ext uri="{BB962C8B-B14F-4D97-AF65-F5344CB8AC3E}">
        <p14:creationId xmlns:p14="http://schemas.microsoft.com/office/powerpoint/2010/main" val="228126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sp>
        <p:nvSpPr>
          <p:cNvPr id="3" name="Content Placeholder 2"/>
          <p:cNvSpPr>
            <a:spLocks noGrp="1"/>
          </p:cNvSpPr>
          <p:nvPr>
            <p:ph sz="quarter" idx="10"/>
          </p:nvPr>
        </p:nvSpPr>
        <p:spPr>
          <a:xfrm>
            <a:off x="327278" y="1314536"/>
            <a:ext cx="3787522" cy="4170190"/>
          </a:xfrm>
        </p:spPr>
        <p:txBody>
          <a:bodyPr/>
          <a:lstStyle/>
          <a:p>
            <a:pPr marL="0" indent="0">
              <a:buNone/>
            </a:pPr>
            <a:r>
              <a:rPr lang="en-US" sz="1400" b="1" dirty="0"/>
              <a:t>Commercial Cost-Per-Mile Value Builder Quick Quote Tool</a:t>
            </a:r>
          </a:p>
          <a:p>
            <a:pPr marL="0" indent="0">
              <a:buNone/>
            </a:pPr>
            <a:endParaRPr lang="en-US" sz="1400" dirty="0"/>
          </a:p>
          <a:p>
            <a:pPr marL="0" indent="0">
              <a:buNone/>
            </a:pPr>
            <a:r>
              <a:rPr lang="en-US" sz="1400" dirty="0" smtClean="0"/>
              <a:t>In </a:t>
            </a:r>
            <a:r>
              <a:rPr lang="en-US" sz="1400" dirty="0"/>
              <a:t>Ford and Competitive Make Car and Light Truck </a:t>
            </a:r>
            <a:r>
              <a:rPr lang="en-US" sz="1400" dirty="0" smtClean="0"/>
              <a:t>Maintenance section:</a:t>
            </a:r>
          </a:p>
          <a:p>
            <a:r>
              <a:rPr lang="en-US" sz="1400" dirty="0" smtClean="0"/>
              <a:t>In Service Interval field, </a:t>
            </a:r>
            <a:r>
              <a:rPr lang="en-US" sz="1400" dirty="0"/>
              <a:t>click on the </a:t>
            </a:r>
            <a:r>
              <a:rPr lang="en-US" sz="1400" dirty="0" smtClean="0"/>
              <a:t>correct </a:t>
            </a:r>
            <a:r>
              <a:rPr lang="en-US" sz="1400" dirty="0"/>
              <a:t>selection from the drop-down menu.  When you’ve made the correct choice, click next to advance. </a:t>
            </a:r>
            <a:endParaRPr lang="en-US" sz="1400" dirty="0" smtClean="0"/>
          </a:p>
          <a:p>
            <a:pPr marL="342900" indent="-342900">
              <a:buFont typeface="+mj-lt"/>
              <a:buAutoNum type="alphaUcPeriod"/>
            </a:pPr>
            <a:r>
              <a:rPr lang="en-US" sz="1400" dirty="0" smtClean="0"/>
              <a:t>Gas/5,000</a:t>
            </a:r>
          </a:p>
          <a:p>
            <a:pPr marL="342900" indent="-342900">
              <a:buFont typeface="+mj-lt"/>
              <a:buAutoNum type="alphaUcPeriod"/>
            </a:pPr>
            <a:r>
              <a:rPr lang="en-US" sz="1400" dirty="0" smtClean="0"/>
              <a:t>Gas/7,500</a:t>
            </a:r>
          </a:p>
          <a:p>
            <a:pPr marL="342900" indent="-342900">
              <a:buFont typeface="+mj-lt"/>
              <a:buAutoNum type="alphaUcPeriod"/>
            </a:pPr>
            <a:r>
              <a:rPr lang="en-US" sz="1400" dirty="0" smtClean="0"/>
              <a:t>Diesel/5,000</a:t>
            </a:r>
          </a:p>
          <a:p>
            <a:pPr marL="342900" indent="-342900">
              <a:buFont typeface="+mj-lt"/>
              <a:buAutoNum type="alphaUcPeriod"/>
            </a:pPr>
            <a:r>
              <a:rPr lang="en-US" sz="1400" dirty="0" smtClean="0"/>
              <a:t>Diesel/10,000</a:t>
            </a:r>
            <a:endParaRPr lang="en-US" sz="14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1973942"/>
            <a:ext cx="5080000" cy="3323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81709" y="3710879"/>
            <a:ext cx="526585" cy="867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125955" y="3673708"/>
            <a:ext cx="650486" cy="153888"/>
          </a:xfrm>
          <a:prstGeom prst="rect">
            <a:avLst/>
          </a:prstGeom>
          <a:noFill/>
        </p:spPr>
        <p:txBody>
          <a:bodyPr wrap="square" rtlCol="0">
            <a:spAutoFit/>
          </a:bodyPr>
          <a:lstStyle/>
          <a:p>
            <a:r>
              <a:rPr lang="en-US" sz="400" dirty="0" smtClean="0"/>
              <a:t>Transit, Gasoline</a:t>
            </a:r>
            <a:endParaRPr lang="en-US" sz="400" dirty="0"/>
          </a:p>
        </p:txBody>
      </p:sp>
    </p:spTree>
    <p:extLst>
      <p:ext uri="{BB962C8B-B14F-4D97-AF65-F5344CB8AC3E}">
        <p14:creationId xmlns:p14="http://schemas.microsoft.com/office/powerpoint/2010/main" val="69733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cstate="print"/>
          <a:srcRect l="7812" t="5208" r="8594" b="33333"/>
          <a:stretch>
            <a:fillRect/>
          </a:stretch>
        </p:blipFill>
        <p:spPr bwMode="auto">
          <a:xfrm>
            <a:off x="2373662" y="2628900"/>
            <a:ext cx="4836763" cy="2667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Oval Callout 3"/>
          <p:cNvSpPr/>
          <p:nvPr/>
        </p:nvSpPr>
        <p:spPr>
          <a:xfrm>
            <a:off x="6438900" y="1440180"/>
            <a:ext cx="1920240" cy="1188720"/>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Now, you’ve got my attention. Go on.</a:t>
            </a:r>
            <a:endParaRPr lang="en-US" sz="1400" dirty="0">
              <a:solidFill>
                <a:schemeClr val="tx1"/>
              </a:solidFill>
            </a:endParaRPr>
          </a:p>
        </p:txBody>
      </p:sp>
      <p:sp>
        <p:nvSpPr>
          <p:cNvPr id="5" name="Oval Callout 4"/>
          <p:cNvSpPr/>
          <p:nvPr/>
        </p:nvSpPr>
        <p:spPr>
          <a:xfrm>
            <a:off x="238123" y="1295400"/>
            <a:ext cx="2651760" cy="2103120"/>
          </a:xfrm>
          <a:prstGeom prst="wedgeEllipseCallout">
            <a:avLst>
              <a:gd name="adj1" fmla="val 48833"/>
              <a:gd name="adj2" fmla="val 317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What we offer is a way you can do that more efficiently and conveniently … and save money. Are you interested in learning more?</a:t>
            </a:r>
            <a:endParaRPr lang="en-US" sz="1400" dirty="0">
              <a:solidFill>
                <a:schemeClr val="tx1"/>
              </a:solidFill>
            </a:endParaRPr>
          </a:p>
        </p:txBody>
      </p:sp>
      <p:sp>
        <p:nvSpPr>
          <p:cNvPr id="7" name="TextBox 6"/>
          <p:cNvSpPr txBox="1"/>
          <p:nvPr/>
        </p:nvSpPr>
        <p:spPr>
          <a:xfrm>
            <a:off x="2257425" y="5050156"/>
            <a:ext cx="1971675" cy="430887"/>
          </a:xfrm>
          <a:prstGeom prst="rect">
            <a:avLst/>
          </a:prstGeom>
          <a:solidFill>
            <a:schemeClr val="bg1"/>
          </a:solidFill>
        </p:spPr>
        <p:txBody>
          <a:bodyPr wrap="square" rtlCol="0">
            <a:spAutoFit/>
          </a:bodyPr>
          <a:lstStyle/>
          <a:p>
            <a:r>
              <a:rPr lang="en-US" sz="1100" b="1" dirty="0" smtClean="0"/>
              <a:t>Fleet Management Company Representative</a:t>
            </a:r>
            <a:endParaRPr lang="en-US" sz="1100" b="1" dirty="0"/>
          </a:p>
        </p:txBody>
      </p:sp>
      <p:sp>
        <p:nvSpPr>
          <p:cNvPr id="8" name="TextBox 7"/>
          <p:cNvSpPr txBox="1"/>
          <p:nvPr/>
        </p:nvSpPr>
        <p:spPr>
          <a:xfrm>
            <a:off x="5600701" y="5080456"/>
            <a:ext cx="1695450" cy="261610"/>
          </a:xfrm>
          <a:prstGeom prst="rect">
            <a:avLst/>
          </a:prstGeom>
          <a:solidFill>
            <a:schemeClr val="bg1"/>
          </a:solidFill>
        </p:spPr>
        <p:txBody>
          <a:bodyPr wrap="square" rtlCol="0">
            <a:spAutoFit/>
          </a:bodyPr>
          <a:lstStyle/>
          <a:p>
            <a:r>
              <a:rPr lang="en-US" sz="1100" b="1" dirty="0" smtClean="0"/>
              <a:t>Commercial Customer</a:t>
            </a:r>
            <a:endParaRPr lang="en-US" sz="1100" b="1" dirty="0"/>
          </a:p>
        </p:txBody>
      </p:sp>
      <p:sp>
        <p:nvSpPr>
          <p:cNvPr id="2" name="TextBox 1"/>
          <p:cNvSpPr txBox="1"/>
          <p:nvPr/>
        </p:nvSpPr>
        <p:spPr>
          <a:xfrm>
            <a:off x="696036" y="485676"/>
            <a:ext cx="8584442" cy="830997"/>
          </a:xfrm>
          <a:prstGeom prst="rect">
            <a:avLst/>
          </a:prstGeom>
          <a:noFill/>
        </p:spPr>
        <p:txBody>
          <a:bodyPr wrap="square" rtlCol="0">
            <a:spAutoFit/>
          </a:bodyPr>
          <a:lstStyle/>
          <a:p>
            <a:r>
              <a:rPr lang="en-US" sz="2400" b="1" dirty="0">
                <a:solidFill>
                  <a:srgbClr val="FF0000"/>
                </a:solidFill>
              </a:rPr>
              <a:t>Are You Losing Commercial Business to </a:t>
            </a:r>
            <a:br>
              <a:rPr lang="en-US" sz="2400" b="1" dirty="0">
                <a:solidFill>
                  <a:srgbClr val="FF0000"/>
                </a:solidFill>
              </a:rPr>
            </a:br>
            <a:r>
              <a:rPr lang="en-US" sz="2400" b="1" dirty="0">
                <a:solidFill>
                  <a:srgbClr val="FF0000"/>
                </a:solidFill>
              </a:rPr>
              <a:t>Competitors Like This?</a:t>
            </a:r>
            <a:endParaRPr lang="en-US" sz="2400" b="1" dirty="0"/>
          </a:p>
        </p:txBody>
      </p:sp>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sp>
        <p:nvSpPr>
          <p:cNvPr id="3" name="Content Placeholder 2"/>
          <p:cNvSpPr>
            <a:spLocks noGrp="1"/>
          </p:cNvSpPr>
          <p:nvPr>
            <p:ph sz="quarter" idx="10"/>
          </p:nvPr>
        </p:nvSpPr>
        <p:spPr>
          <a:xfrm>
            <a:off x="327278" y="1314536"/>
            <a:ext cx="3787522" cy="4629064"/>
          </a:xfrm>
        </p:spPr>
        <p:txBody>
          <a:bodyPr>
            <a:normAutofit/>
          </a:bodyPr>
          <a:lstStyle/>
          <a:p>
            <a:pPr marL="0" indent="0">
              <a:buNone/>
            </a:pPr>
            <a:r>
              <a:rPr lang="en-US" sz="1400" b="1" dirty="0"/>
              <a:t>Commercial Cost-Per-Mile Value Builder Quick Quote Tool</a:t>
            </a:r>
          </a:p>
          <a:p>
            <a:pPr marL="0" indent="0">
              <a:buNone/>
            </a:pPr>
            <a:endParaRPr lang="en-US" sz="1400" dirty="0"/>
          </a:p>
          <a:p>
            <a:pPr marL="0" indent="0">
              <a:buNone/>
            </a:pPr>
            <a:r>
              <a:rPr lang="en-US" sz="1400" dirty="0" smtClean="0"/>
              <a:t>In </a:t>
            </a:r>
            <a:r>
              <a:rPr lang="en-US" sz="1400" dirty="0"/>
              <a:t>Ford and Competitive Make Car and Light Truck </a:t>
            </a:r>
            <a:r>
              <a:rPr lang="en-US" sz="1400" dirty="0" smtClean="0"/>
              <a:t>Maintenance section:</a:t>
            </a:r>
          </a:p>
          <a:p>
            <a:r>
              <a:rPr lang="en-US" sz="1400" dirty="0" smtClean="0"/>
              <a:t>In Years/Miles field, click </a:t>
            </a:r>
            <a:r>
              <a:rPr lang="en-US" sz="1400" dirty="0"/>
              <a:t>on the correct selection from the drop-down menu.  When you’ve made the correct choice, click next to advance. </a:t>
            </a:r>
            <a:endParaRPr lang="en-US" sz="1400" dirty="0" smtClean="0"/>
          </a:p>
          <a:p>
            <a:endParaRPr lang="en-US" sz="1400" dirty="0" smtClean="0"/>
          </a:p>
          <a:p>
            <a:pPr marL="342900" indent="-342900">
              <a:buFont typeface="+mj-lt"/>
              <a:buAutoNum type="alphaUcPeriod"/>
            </a:pPr>
            <a:r>
              <a:rPr lang="en-US" sz="1400" dirty="0" smtClean="0"/>
              <a:t>5/60,000</a:t>
            </a:r>
          </a:p>
          <a:p>
            <a:pPr marL="342900" indent="-342900">
              <a:buFont typeface="+mj-lt"/>
              <a:buAutoNum type="alphaUcPeriod"/>
            </a:pPr>
            <a:r>
              <a:rPr lang="en-US" sz="1400" dirty="0" smtClean="0"/>
              <a:t>5/75,000</a:t>
            </a:r>
          </a:p>
          <a:p>
            <a:pPr marL="342900" indent="-342900">
              <a:buFont typeface="+mj-lt"/>
              <a:buAutoNum type="alphaUcPeriod"/>
            </a:pPr>
            <a:r>
              <a:rPr lang="en-US" sz="1400" dirty="0" smtClean="0"/>
              <a:t>5/100,000</a:t>
            </a:r>
          </a:p>
          <a:p>
            <a:pPr marL="342900" indent="-342900">
              <a:buFont typeface="+mj-lt"/>
              <a:buAutoNum type="alphaUcPeriod"/>
            </a:pPr>
            <a:r>
              <a:rPr lang="en-US" sz="1400" dirty="0" smtClean="0"/>
              <a:t>5/125,000</a:t>
            </a:r>
          </a:p>
          <a:p>
            <a:pPr marL="342900" indent="-342900">
              <a:buFont typeface="+mj-lt"/>
              <a:buAutoNum type="alphaUcPeriod"/>
            </a:pPr>
            <a:r>
              <a:rPr lang="en-US" sz="1400" dirty="0" smtClean="0"/>
              <a:t>6/36,000</a:t>
            </a:r>
          </a:p>
          <a:p>
            <a:pPr marL="342900" indent="-342900">
              <a:buFont typeface="+mj-lt"/>
              <a:buAutoNum type="alphaUcPeriod"/>
            </a:pPr>
            <a:r>
              <a:rPr lang="en-US" sz="1400" dirty="0" smtClean="0"/>
              <a:t>6/48,000</a:t>
            </a:r>
            <a:endParaRPr lang="en-US" sz="1400" dirty="0"/>
          </a:p>
          <a:p>
            <a:pPr marL="342900" indent="-342900">
              <a:buFont typeface="+mj-lt"/>
              <a:buAutoNum type="alphaUcPeriod"/>
            </a:pPr>
            <a:endParaRPr lang="en-US" sz="1400"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9004" y="2481943"/>
            <a:ext cx="4904996" cy="3178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348977" y="4138341"/>
            <a:ext cx="526585" cy="867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293223" y="4101170"/>
            <a:ext cx="650486" cy="153888"/>
          </a:xfrm>
          <a:prstGeom prst="rect">
            <a:avLst/>
          </a:prstGeom>
          <a:noFill/>
        </p:spPr>
        <p:txBody>
          <a:bodyPr wrap="square" rtlCol="0">
            <a:spAutoFit/>
          </a:bodyPr>
          <a:lstStyle/>
          <a:p>
            <a:r>
              <a:rPr lang="en-US" sz="400" dirty="0" smtClean="0"/>
              <a:t>Transit, Gasoline</a:t>
            </a:r>
            <a:endParaRPr lang="en-US" sz="400" dirty="0"/>
          </a:p>
        </p:txBody>
      </p:sp>
    </p:spTree>
    <p:extLst>
      <p:ext uri="{BB962C8B-B14F-4D97-AF65-F5344CB8AC3E}">
        <p14:creationId xmlns:p14="http://schemas.microsoft.com/office/powerpoint/2010/main" val="165729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Prepare for the Sales Call</a:t>
            </a:r>
          </a:p>
        </p:txBody>
      </p:sp>
      <p:pic>
        <p:nvPicPr>
          <p:cNvPr id="3" name="Picture 2" descr="Cost Per Mi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18" y="1128058"/>
            <a:ext cx="4427682" cy="5729941"/>
          </a:xfrm>
          <a:prstGeom prst="rect">
            <a:avLst/>
          </a:prstGeom>
        </p:spPr>
      </p:pic>
    </p:spTree>
    <p:extLst>
      <p:ext uri="{BB962C8B-B14F-4D97-AF65-F5344CB8AC3E}">
        <p14:creationId xmlns:p14="http://schemas.microsoft.com/office/powerpoint/2010/main" val="92143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as PMP Saving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399" y="1214249"/>
            <a:ext cx="4483487" cy="5802160"/>
          </a:xfrm>
          <a:prstGeom prst="rect">
            <a:avLst/>
          </a:prstGeom>
        </p:spPr>
      </p:pic>
      <p:sp>
        <p:nvSpPr>
          <p:cNvPr id="2" name="Title 1"/>
          <p:cNvSpPr>
            <a:spLocks noGrp="1"/>
          </p:cNvSpPr>
          <p:nvPr>
            <p:ph type="title"/>
          </p:nvPr>
        </p:nvSpPr>
        <p:spPr/>
        <p:txBody>
          <a:bodyPr>
            <a:normAutofit fontScale="90000"/>
          </a:bodyPr>
          <a:lstStyle/>
          <a:p>
            <a:r>
              <a:rPr lang="en-US" dirty="0"/>
              <a:t>Step 2: Prepare for the Sales Call</a:t>
            </a:r>
          </a:p>
        </p:txBody>
      </p:sp>
      <p:sp>
        <p:nvSpPr>
          <p:cNvPr id="3" name="Content Placeholder 2"/>
          <p:cNvSpPr>
            <a:spLocks noGrp="1"/>
          </p:cNvSpPr>
          <p:nvPr>
            <p:ph sz="quarter" idx="10"/>
          </p:nvPr>
        </p:nvSpPr>
        <p:spPr>
          <a:xfrm>
            <a:off x="327278" y="1314536"/>
            <a:ext cx="3787522" cy="4705264"/>
          </a:xfrm>
        </p:spPr>
        <p:txBody>
          <a:bodyPr>
            <a:normAutofit/>
          </a:bodyPr>
          <a:lstStyle/>
          <a:p>
            <a:pPr marL="0" indent="0">
              <a:buNone/>
            </a:pPr>
            <a:r>
              <a:rPr lang="en-US" b="1" dirty="0" smtClean="0"/>
              <a:t>Premium Maintenance Plan Savings</a:t>
            </a:r>
          </a:p>
          <a:p>
            <a:pPr marL="0" indent="0">
              <a:buNone/>
            </a:pPr>
            <a:endParaRPr lang="en-US" sz="1600" b="1" dirty="0"/>
          </a:p>
          <a:p>
            <a:pPr marL="0" indent="0">
              <a:buNone/>
            </a:pPr>
            <a:endParaRPr lang="en-US" sz="1600" b="1" dirty="0" smtClean="0"/>
          </a:p>
          <a:p>
            <a:pPr marL="0" indent="0">
              <a:buNone/>
            </a:pPr>
            <a:endParaRPr lang="en-US" sz="1600" b="1" dirty="0" smtClean="0"/>
          </a:p>
          <a:p>
            <a:pPr marL="0" indent="0">
              <a:buNone/>
            </a:pPr>
            <a:endParaRPr lang="en-US" sz="1600" b="1" dirty="0" smtClean="0"/>
          </a:p>
          <a:p>
            <a:pPr marL="0" indent="0">
              <a:buNone/>
            </a:pPr>
            <a:endParaRPr lang="en-US" sz="1600" b="1" dirty="0"/>
          </a:p>
          <a:p>
            <a:pPr marL="0" indent="0">
              <a:buNone/>
            </a:pPr>
            <a:r>
              <a:rPr lang="en-US" sz="1600" b="1" dirty="0" smtClean="0"/>
              <a:t>Total Cost of Maintenance Items </a:t>
            </a:r>
            <a:endParaRPr lang="en-US" sz="1600" b="1" dirty="0"/>
          </a:p>
          <a:p>
            <a:pPr marL="0" indent="0">
              <a:buNone/>
            </a:pPr>
            <a:r>
              <a:rPr lang="en-US" sz="1600" b="1" dirty="0" smtClean="0"/>
              <a:t>Maintenance Plan MSRP</a:t>
            </a:r>
          </a:p>
          <a:p>
            <a:pPr marL="0" indent="0">
              <a:buNone/>
            </a:pPr>
            <a:r>
              <a:rPr lang="en-US" sz="1600" b="1" dirty="0" smtClean="0"/>
              <a:t>Customer Savings </a:t>
            </a:r>
          </a:p>
          <a:p>
            <a:pPr marL="0" indent="0">
              <a:buNone/>
            </a:pPr>
            <a:endParaRPr lang="en-US" sz="1600" b="1" dirty="0" smtClean="0"/>
          </a:p>
        </p:txBody>
      </p:sp>
      <p:cxnSp>
        <p:nvCxnSpPr>
          <p:cNvPr id="7" name="Straight Arrow Connector 6"/>
          <p:cNvCxnSpPr/>
          <p:nvPr/>
        </p:nvCxnSpPr>
        <p:spPr>
          <a:xfrm>
            <a:off x="3896978" y="4747144"/>
            <a:ext cx="3164114" cy="2322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27720" y="4979373"/>
            <a:ext cx="3389086" cy="2612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90692" y="5240630"/>
            <a:ext cx="4238171" cy="246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26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smtClean="0"/>
              <a:t>Step 2: Prepare for the Sales Call </a:t>
            </a:r>
            <a:br>
              <a:rPr lang="en-US" sz="2400" dirty="0" smtClean="0"/>
            </a:br>
            <a:r>
              <a:rPr lang="en-US" sz="2400" dirty="0" err="1" smtClean="0"/>
              <a:t>CommerciaLease</a:t>
            </a:r>
            <a:r>
              <a:rPr lang="en-US" sz="2400" dirty="0" smtClean="0"/>
              <a:t> Quick Quote</a:t>
            </a:r>
            <a:endParaRPr lang="en-US" sz="2400" dirty="0"/>
          </a:p>
        </p:txBody>
      </p:sp>
      <p:grpSp>
        <p:nvGrpSpPr>
          <p:cNvPr id="4" name="Group 3"/>
          <p:cNvGrpSpPr/>
          <p:nvPr/>
        </p:nvGrpSpPr>
        <p:grpSpPr>
          <a:xfrm>
            <a:off x="7944030" y="5194485"/>
            <a:ext cx="885254" cy="1543134"/>
            <a:chOff x="7744396" y="5057469"/>
            <a:chExt cx="885254" cy="1543134"/>
          </a:xfrm>
        </p:grpSpPr>
        <p:grpSp>
          <p:nvGrpSpPr>
            <p:cNvPr id="5" name="Group 4"/>
            <p:cNvGrpSpPr>
              <a:grpSpLocks noChangeAspect="1"/>
            </p:cNvGrpSpPr>
            <p:nvPr/>
          </p:nvGrpSpPr>
          <p:grpSpPr>
            <a:xfrm>
              <a:off x="7863749" y="5675119"/>
              <a:ext cx="664264" cy="925484"/>
              <a:chOff x="7124699" y="4277487"/>
              <a:chExt cx="1524001" cy="2123313"/>
            </a:xfrm>
          </p:grpSpPr>
          <p:pic>
            <p:nvPicPr>
              <p:cNvPr id="7" name="Picture 2" descr="http://www.teddyrooseveltshow.com/images/TR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Moon 7"/>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7744396" y="5057469"/>
              <a:ext cx="885254" cy="553998"/>
            </a:xfrm>
            <a:prstGeom prst="rect">
              <a:avLst/>
            </a:prstGeom>
            <a:noFill/>
          </p:spPr>
          <p:txBody>
            <a:bodyPr wrap="square" rtlCol="0">
              <a:spAutoFit/>
            </a:bodyPr>
            <a:lstStyle/>
            <a:p>
              <a:pPr algn="ctr"/>
              <a:r>
                <a:rPr lang="en-US" sz="1000" b="1" dirty="0" smtClean="0"/>
                <a:t>Lee’s Leasing Lesson</a:t>
              </a:r>
              <a:endParaRPr lang="en-US" sz="1000" b="1" dirty="0"/>
            </a:p>
          </p:txBody>
        </p:sp>
      </p:grpSp>
      <p:sp>
        <p:nvSpPr>
          <p:cNvPr id="18" name="Content Placeholder 17"/>
          <p:cNvSpPr>
            <a:spLocks noGrp="1"/>
          </p:cNvSpPr>
          <p:nvPr>
            <p:ph sz="half" idx="1"/>
          </p:nvPr>
        </p:nvSpPr>
        <p:spPr>
          <a:xfrm>
            <a:off x="457200" y="1296643"/>
            <a:ext cx="4038600" cy="4525963"/>
          </a:xfrm>
        </p:spPr>
        <p:txBody>
          <a:bodyPr>
            <a:normAutofit fontScale="77500" lnSpcReduction="20000"/>
          </a:bodyPr>
          <a:lstStyle/>
          <a:p>
            <a:pPr marL="0" indent="0">
              <a:buNone/>
            </a:pPr>
            <a:endParaRPr lang="en-US" sz="1800" dirty="0" smtClean="0"/>
          </a:p>
          <a:p>
            <a:pPr marL="0" indent="0">
              <a:buNone/>
            </a:pPr>
            <a:r>
              <a:rPr lang="en-US" sz="1800" dirty="0" smtClean="0"/>
              <a:t>Easily provide a quote on integrating ESP into the monthly lease payment with the CommerciaLease Quick Quote tool.</a:t>
            </a:r>
            <a:endParaRPr lang="en-US" sz="1800" dirty="0"/>
          </a:p>
          <a:p>
            <a:pPr marL="0" indent="0">
              <a:buNone/>
            </a:pPr>
            <a:endParaRPr lang="en-US" sz="1800" i="1" dirty="0" smtClean="0"/>
          </a:p>
          <a:p>
            <a:pPr marL="0" indent="0">
              <a:buNone/>
            </a:pPr>
            <a:r>
              <a:rPr lang="en-US" sz="2000" b="1" dirty="0" err="1" smtClean="0"/>
              <a:t>CommerciaLease</a:t>
            </a:r>
            <a:r>
              <a:rPr lang="en-US" sz="2000" b="1" dirty="0" smtClean="0"/>
              <a:t> Quick Quote</a:t>
            </a:r>
          </a:p>
          <a:p>
            <a:r>
              <a:rPr lang="en-US" sz="1800" dirty="0" smtClean="0"/>
              <a:t>Enter lease information from Ford Credit </a:t>
            </a:r>
          </a:p>
          <a:p>
            <a:r>
              <a:rPr lang="en-US" sz="1800" dirty="0" smtClean="0"/>
              <a:t>Ford Commercial Business Solutions service contract price and cents per mile are imported from Cost-Per-Mile Calculator</a:t>
            </a:r>
          </a:p>
          <a:p>
            <a:r>
              <a:rPr lang="en-US" sz="1800" dirty="0" smtClean="0"/>
              <a:t>Estimated monthly payment with and without Ford Commercial Business Solutions is calculated</a:t>
            </a:r>
          </a:p>
          <a:p>
            <a:pPr marL="0" indent="0">
              <a:buNone/>
            </a:pPr>
            <a:endParaRPr lang="en-US" sz="1800"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smtClean="0"/>
              <a:t>Click on the Lee’s Leasing Lesson icon for a demonstration.</a:t>
            </a:r>
            <a:endParaRPr lang="en-US" sz="1800" i="1" dirty="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4644" y="585788"/>
            <a:ext cx="3562866" cy="5162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1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Step 2: Prepare for the Sales Call </a:t>
            </a:r>
            <a:br>
              <a:rPr lang="en-US" sz="3200" dirty="0" smtClean="0"/>
            </a:br>
            <a:r>
              <a:rPr lang="en-US" sz="3200" dirty="0" err="1" smtClean="0"/>
              <a:t>CommerciaLease</a:t>
            </a:r>
            <a:r>
              <a:rPr lang="en-US" sz="3200" dirty="0" smtClean="0"/>
              <a:t> Quick Quote</a:t>
            </a:r>
            <a:endParaRPr lang="en-US" sz="3200" dirty="0"/>
          </a:p>
        </p:txBody>
      </p:sp>
      <p:grpSp>
        <p:nvGrpSpPr>
          <p:cNvPr id="17" name="Group 16"/>
          <p:cNvGrpSpPr>
            <a:grpSpLocks noChangeAspect="1"/>
          </p:cNvGrpSpPr>
          <p:nvPr/>
        </p:nvGrpSpPr>
        <p:grpSpPr>
          <a:xfrm>
            <a:off x="1554798" y="1969416"/>
            <a:ext cx="4572000" cy="3800246"/>
            <a:chOff x="2859373" y="1371611"/>
            <a:chExt cx="4516438" cy="3754067"/>
          </a:xfrm>
        </p:grpSpPr>
        <p:grpSp>
          <p:nvGrpSpPr>
            <p:cNvPr id="18" name="Group 17"/>
            <p:cNvGrpSpPr/>
            <p:nvPr/>
          </p:nvGrpSpPr>
          <p:grpSpPr>
            <a:xfrm>
              <a:off x="2859373" y="1371611"/>
              <a:ext cx="4516438" cy="3754067"/>
              <a:chOff x="2859373" y="1371611"/>
              <a:chExt cx="4516438" cy="3754067"/>
            </a:xfrm>
          </p:grpSpPr>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215"/>
              <a:stretch/>
            </p:blipFill>
            <p:spPr>
              <a:xfrm>
                <a:off x="2859373" y="1371611"/>
                <a:ext cx="4516438" cy="3754067"/>
              </a:xfrm>
              <a:prstGeom prst="rect">
                <a:avLst/>
              </a:prstGeom>
            </p:spPr>
          </p:pic>
          <p:sp>
            <p:nvSpPr>
              <p:cNvPr id="25" name="Rectangle 24"/>
              <p:cNvSpPr/>
              <p:nvPr/>
            </p:nvSpPr>
            <p:spPr>
              <a:xfrm>
                <a:off x="2895600" y="1476375"/>
                <a:ext cx="4362450" cy="31337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4614102" y="1965930"/>
              <a:ext cx="1006982" cy="1901601"/>
              <a:chOff x="7371016" y="4663637"/>
              <a:chExt cx="1006982" cy="1901601"/>
            </a:xfrm>
          </p:grpSpPr>
          <p:grpSp>
            <p:nvGrpSpPr>
              <p:cNvPr id="20" name="Group 19"/>
              <p:cNvGrpSpPr>
                <a:grpSpLocks noChangeAspect="1"/>
              </p:cNvGrpSpPr>
              <p:nvPr/>
            </p:nvGrpSpPr>
            <p:grpSpPr>
              <a:xfrm>
                <a:off x="7417307" y="5291253"/>
                <a:ext cx="914400" cy="1273985"/>
                <a:chOff x="7124699" y="4277487"/>
                <a:chExt cx="1524001" cy="2123313"/>
              </a:xfrm>
            </p:grpSpPr>
            <p:pic>
              <p:nvPicPr>
                <p:cNvPr id="22" name="Picture 2" descr="http://www.teddyrooseveltshow.com/images/TRlogo.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3" name="Moon 22"/>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7371016" y="4663637"/>
                <a:ext cx="1006982" cy="638477"/>
              </a:xfrm>
              <a:prstGeom prst="rect">
                <a:avLst/>
              </a:prstGeom>
              <a:noFill/>
            </p:spPr>
            <p:txBody>
              <a:bodyPr wrap="square" rtlCol="0">
                <a:spAutoFit/>
              </a:bodyPr>
              <a:lstStyle/>
              <a:p>
                <a:pPr algn="ctr"/>
                <a:r>
                  <a:rPr lang="en-US" sz="1200" b="1" dirty="0" smtClean="0">
                    <a:solidFill>
                      <a:schemeClr val="bg1"/>
                    </a:solidFill>
                  </a:rPr>
                  <a:t>Lee’s Leasing Lesson</a:t>
                </a:r>
              </a:p>
            </p:txBody>
          </p:sp>
        </p:grpSp>
      </p:grpSp>
    </p:spTree>
    <p:extLst>
      <p:ext uri="{BB962C8B-B14F-4D97-AF65-F5344CB8AC3E}">
        <p14:creationId xmlns:p14="http://schemas.microsoft.com/office/powerpoint/2010/main" val="74404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6668" y="779103"/>
            <a:ext cx="8493482" cy="426811"/>
          </a:xfrm>
        </p:spPr>
        <p:txBody>
          <a:bodyPr>
            <a:normAutofit fontScale="90000"/>
          </a:bodyPr>
          <a:lstStyle/>
          <a:p>
            <a:r>
              <a:rPr lang="en-US" sz="2800" dirty="0" smtClean="0">
                <a:latin typeface="+mj-lt"/>
              </a:rPr>
              <a:t>The Sales Approach</a:t>
            </a:r>
            <a:endParaRPr lang="en-US" sz="2800" dirty="0">
              <a:latin typeface="+mj-lt"/>
            </a:endParaRPr>
          </a:p>
        </p:txBody>
      </p:sp>
      <p:pic>
        <p:nvPicPr>
          <p:cNvPr id="5" name="Content Placeholder 3"/>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1255183" y="1314450"/>
            <a:ext cx="6627284" cy="4970463"/>
          </a:xfrm>
          <a:ln>
            <a:solidFill>
              <a:schemeClr val="tx1"/>
            </a:solidFill>
          </a:ln>
        </p:spPr>
      </p:pic>
      <p:sp>
        <p:nvSpPr>
          <p:cNvPr id="6" name="Rectangle 5"/>
          <p:cNvSpPr/>
          <p:nvPr/>
        </p:nvSpPr>
        <p:spPr>
          <a:xfrm>
            <a:off x="1409700" y="4191000"/>
            <a:ext cx="1485900" cy="1779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ular Arrow 6"/>
          <p:cNvSpPr/>
          <p:nvPr/>
        </p:nvSpPr>
        <p:spPr>
          <a:xfrm rot="12965920">
            <a:off x="1635715" y="3565158"/>
            <a:ext cx="1828800" cy="1645920"/>
          </a:xfrm>
          <a:prstGeom prst="circularArrow">
            <a:avLst>
              <a:gd name="adj1" fmla="val 13268"/>
              <a:gd name="adj2" fmla="val 449422"/>
              <a:gd name="adj3" fmla="val 20252448"/>
              <a:gd name="adj4" fmla="val 11515479"/>
              <a:gd name="adj5" fmla="val 16302"/>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75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Step 3: Present the Proposal</a:t>
            </a:r>
            <a:br>
              <a:rPr lang="en-US" sz="2800" dirty="0" smtClean="0"/>
            </a:br>
            <a:r>
              <a:rPr lang="en-US" sz="2800" dirty="0" smtClean="0"/>
              <a:t>Customer Sales Presentation Template</a:t>
            </a:r>
            <a:endParaRPr lang="en-US" sz="2800" dirty="0"/>
          </a:p>
        </p:txBody>
      </p:sp>
      <p:sp>
        <p:nvSpPr>
          <p:cNvPr id="4" name="Content Placeholder 3"/>
          <p:cNvSpPr>
            <a:spLocks noGrp="1"/>
          </p:cNvSpPr>
          <p:nvPr>
            <p:ph sz="half" idx="1"/>
          </p:nvPr>
        </p:nvSpPr>
        <p:spPr>
          <a:xfrm>
            <a:off x="457200" y="1506194"/>
            <a:ext cx="4038600" cy="2332382"/>
          </a:xfrm>
        </p:spPr>
        <p:txBody>
          <a:bodyPr/>
          <a:lstStyle/>
          <a:p>
            <a:pPr marL="0" indent="0">
              <a:buNone/>
            </a:pPr>
            <a:r>
              <a:rPr lang="en-US" sz="1600" dirty="0" smtClean="0"/>
              <a:t>Now that you and Michelle understand  your  customer’s requirements, you can develop a targeted Ford Commercial Business Solution presentation. </a:t>
            </a:r>
            <a:r>
              <a:rPr lang="en-US" sz="1600" dirty="0"/>
              <a:t> </a:t>
            </a:r>
            <a:r>
              <a:rPr lang="en-US" sz="1600" dirty="0" smtClean="0"/>
              <a:t>You’ll  use a PowerPoint template you can customize with your dealership’s and customer’s information.  Let’s watch as Michelle executes these steps. </a:t>
            </a:r>
          </a:p>
          <a:p>
            <a:pPr marL="0" indent="0">
              <a:buNone/>
            </a:pPr>
            <a:r>
              <a:rPr lang="en-US" sz="1600" dirty="0" smtClean="0"/>
              <a:t> </a:t>
            </a:r>
          </a:p>
        </p:txBody>
      </p:sp>
      <p:pic>
        <p:nvPicPr>
          <p:cNvPr id="7" name="Picture 2" descr="H:\Projects\E&amp;G\2012 Non Technical Training (2536)\2012 CPWD\Resources\Shutterstock Images\shutterstock_65110417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9" t="11368" r="15567"/>
          <a:stretch/>
        </p:blipFill>
        <p:spPr bwMode="auto">
          <a:xfrm>
            <a:off x="5340013" y="1333501"/>
            <a:ext cx="3200400" cy="23310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57850" y="6031231"/>
            <a:ext cx="3219450" cy="307777"/>
          </a:xfrm>
          <a:prstGeom prst="rect">
            <a:avLst/>
          </a:prstGeom>
          <a:noFill/>
        </p:spPr>
        <p:txBody>
          <a:bodyPr wrap="square" rtlCol="0">
            <a:spAutoFit/>
          </a:bodyPr>
          <a:lstStyle/>
          <a:p>
            <a:r>
              <a:rPr lang="en-US" sz="1400" i="1" dirty="0" smtClean="0"/>
              <a:t>Click on template cover to learn more.</a:t>
            </a:r>
            <a:endParaRPr lang="en-US" sz="1400" i="1" dirty="0"/>
          </a:p>
        </p:txBody>
      </p:sp>
      <p:sp>
        <p:nvSpPr>
          <p:cNvPr id="3" name="Rectangle 2"/>
          <p:cNvSpPr/>
          <p:nvPr/>
        </p:nvSpPr>
        <p:spPr>
          <a:xfrm>
            <a:off x="907576" y="5221237"/>
            <a:ext cx="4572000" cy="646331"/>
          </a:xfrm>
          <a:prstGeom prst="rect">
            <a:avLst/>
          </a:prstGeom>
        </p:spPr>
        <p:txBody>
          <a:bodyPr>
            <a:spAutoFit/>
          </a:bodyPr>
          <a:lstStyle/>
          <a:p>
            <a:r>
              <a:rPr lang="en-US" b="1" dirty="0"/>
              <a:t>Download from: FMCDealer.com &gt; Parts &amp; Service tab &gt; ESP link &gt; Fleet link</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576" y="3282888"/>
            <a:ext cx="3258457" cy="2446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3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Step 3: Present the Proposal </a:t>
            </a:r>
            <a:br>
              <a:rPr lang="en-US" sz="2800" dirty="0" smtClean="0"/>
            </a:br>
            <a:r>
              <a:rPr lang="en-US" sz="2800" dirty="0" smtClean="0"/>
              <a:t>Customer Sales Presentation Template</a:t>
            </a:r>
            <a:endParaRPr lang="en-US" sz="2800" dirty="0"/>
          </a:p>
        </p:txBody>
      </p:sp>
      <p:sp>
        <p:nvSpPr>
          <p:cNvPr id="4" name="Content Placeholder 3"/>
          <p:cNvSpPr>
            <a:spLocks noGrp="1"/>
          </p:cNvSpPr>
          <p:nvPr>
            <p:ph sz="half" idx="1"/>
          </p:nvPr>
        </p:nvSpPr>
        <p:spPr>
          <a:xfrm>
            <a:off x="457200" y="1506194"/>
            <a:ext cx="4038600" cy="779806"/>
          </a:xfrm>
        </p:spPr>
        <p:txBody>
          <a:bodyPr/>
          <a:lstStyle/>
          <a:p>
            <a:pPr marL="0" indent="0">
              <a:buNone/>
            </a:pPr>
            <a:r>
              <a:rPr lang="en-US" sz="1600" dirty="0" smtClean="0"/>
              <a:t>Michelle begins customizing the presentation template by entering dealership information on the appropriate slides</a:t>
            </a:r>
          </a:p>
          <a:p>
            <a:pPr marL="0" indent="0">
              <a:buNone/>
            </a:pPr>
            <a:endParaRPr lang="en-US" sz="1600" dirty="0"/>
          </a:p>
          <a:p>
            <a:pPr marL="0" indent="0">
              <a:buNone/>
            </a:pPr>
            <a:endParaRPr lang="en-US" sz="1600" dirty="0"/>
          </a:p>
          <a:p>
            <a:pPr marL="0" indent="0">
              <a:buNone/>
            </a:pPr>
            <a:endParaRPr lang="en-US" sz="1600" dirty="0"/>
          </a:p>
        </p:txBody>
      </p:sp>
      <p:sp>
        <p:nvSpPr>
          <p:cNvPr id="13" name="TextBox 12"/>
          <p:cNvSpPr txBox="1"/>
          <p:nvPr/>
        </p:nvSpPr>
        <p:spPr>
          <a:xfrm>
            <a:off x="459468" y="3175169"/>
            <a:ext cx="3429000" cy="1569660"/>
          </a:xfrm>
          <a:prstGeom prst="rect">
            <a:avLst/>
          </a:prstGeom>
          <a:noFill/>
        </p:spPr>
        <p:txBody>
          <a:bodyPr wrap="square" rtlCol="0">
            <a:spAutoFit/>
          </a:bodyPr>
          <a:lstStyle/>
          <a:p>
            <a:r>
              <a:rPr lang="en-US" sz="1600" dirty="0" smtClean="0"/>
              <a:t>She also </a:t>
            </a:r>
            <a:r>
              <a:rPr lang="en-US" sz="1600" dirty="0"/>
              <a:t>customizes the Dealership Provided Services slide to list additional services </a:t>
            </a:r>
            <a:r>
              <a:rPr lang="en-US" sz="1600" dirty="0" smtClean="0"/>
              <a:t>her dealership </a:t>
            </a:r>
            <a:r>
              <a:rPr lang="en-US" sz="1600" dirty="0"/>
              <a:t>offers commercial customers as part of a </a:t>
            </a:r>
            <a:r>
              <a:rPr lang="en-US" sz="1600" dirty="0" smtClean="0"/>
              <a:t>Ford Commercial Business Solution.</a:t>
            </a:r>
            <a:endParaRPr lang="en-US" sz="1600" dirty="0"/>
          </a:p>
        </p:txBody>
      </p:sp>
      <p:cxnSp>
        <p:nvCxnSpPr>
          <p:cNvPr id="9" name="Straight Arrow Connector 8"/>
          <p:cNvCxnSpPr/>
          <p:nvPr/>
        </p:nvCxnSpPr>
        <p:spPr>
          <a:xfrm>
            <a:off x="3904661" y="3897756"/>
            <a:ext cx="2078526" cy="564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02857" y="6008914"/>
            <a:ext cx="6160661" cy="369332"/>
          </a:xfrm>
          <a:prstGeom prst="rect">
            <a:avLst/>
          </a:prstGeom>
          <a:noFill/>
        </p:spPr>
        <p:txBody>
          <a:bodyPr wrap="none" rtlCol="0">
            <a:spAutoFit/>
          </a:bodyPr>
          <a:lstStyle/>
          <a:p>
            <a:r>
              <a:rPr lang="en-US" i="1" dirty="0" smtClean="0"/>
              <a:t>Click next to see how these 2 pages look once customized</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187" y="3581626"/>
            <a:ext cx="2648857" cy="1986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3965701" y="1690914"/>
            <a:ext cx="2275442" cy="43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240" y="1049791"/>
            <a:ext cx="2664278" cy="199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657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Step 3: Present the Proposal </a:t>
            </a:r>
            <a:br>
              <a:rPr lang="en-US" sz="2800" dirty="0" smtClean="0"/>
            </a:br>
            <a:r>
              <a:rPr lang="en-US" sz="2800" dirty="0" smtClean="0"/>
              <a:t>Customer Sales Presentation Template</a:t>
            </a:r>
            <a:endParaRPr lang="en-US" sz="2800" dirty="0"/>
          </a:p>
        </p:txBody>
      </p:sp>
      <p:sp>
        <p:nvSpPr>
          <p:cNvPr id="8" name="TextBox 7"/>
          <p:cNvSpPr txBox="1"/>
          <p:nvPr/>
        </p:nvSpPr>
        <p:spPr>
          <a:xfrm>
            <a:off x="754743" y="3193143"/>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943" y="3562475"/>
            <a:ext cx="4079557" cy="3059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108" y="1335315"/>
            <a:ext cx="3569472" cy="267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37029" y="2133600"/>
            <a:ext cx="3749744" cy="646331"/>
          </a:xfrm>
          <a:prstGeom prst="rect">
            <a:avLst/>
          </a:prstGeom>
          <a:noFill/>
        </p:spPr>
        <p:txBody>
          <a:bodyPr wrap="none" rtlCol="0">
            <a:spAutoFit/>
          </a:bodyPr>
          <a:lstStyle/>
          <a:p>
            <a:r>
              <a:rPr lang="en-US" dirty="0" smtClean="0"/>
              <a:t>Customized with Dealership name </a:t>
            </a:r>
          </a:p>
          <a:p>
            <a:r>
              <a:rPr lang="en-US" dirty="0"/>
              <a:t>a</a:t>
            </a:r>
            <a:r>
              <a:rPr lang="en-US" dirty="0" smtClean="0"/>
              <a:t>nd Additional Services </a:t>
            </a:r>
            <a:endParaRPr lang="en-US" dirty="0"/>
          </a:p>
        </p:txBody>
      </p:sp>
      <p:cxnSp>
        <p:nvCxnSpPr>
          <p:cNvPr id="15" name="Straight Arrow Connector 14"/>
          <p:cNvCxnSpPr/>
          <p:nvPr/>
        </p:nvCxnSpPr>
        <p:spPr>
          <a:xfrm flipV="1">
            <a:off x="3744686" y="2456765"/>
            <a:ext cx="2293257" cy="2171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886857" y="2673867"/>
            <a:ext cx="174172" cy="1767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02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smtClean="0"/>
              <a:t>Step 3: Present the Proposal</a:t>
            </a:r>
            <a:br>
              <a:rPr lang="en-US" sz="2400" dirty="0" smtClean="0"/>
            </a:br>
            <a:r>
              <a:rPr lang="en-US" sz="2400" dirty="0" smtClean="0"/>
              <a:t>Customer Sales Presentation Template</a:t>
            </a:r>
            <a:endParaRPr lang="en-US" sz="2400" dirty="0"/>
          </a:p>
        </p:txBody>
      </p:sp>
      <p:sp>
        <p:nvSpPr>
          <p:cNvPr id="4" name="Content Placeholder 3"/>
          <p:cNvSpPr>
            <a:spLocks noGrp="1"/>
          </p:cNvSpPr>
          <p:nvPr>
            <p:ph sz="half" idx="1"/>
          </p:nvPr>
        </p:nvSpPr>
        <p:spPr>
          <a:xfrm>
            <a:off x="457200" y="1506194"/>
            <a:ext cx="4038600" cy="1987082"/>
          </a:xfrm>
        </p:spPr>
        <p:txBody>
          <a:bodyPr/>
          <a:lstStyle/>
          <a:p>
            <a:pPr marL="0" indent="0">
              <a:buNone/>
            </a:pPr>
            <a:r>
              <a:rPr lang="en-US" sz="1600" dirty="0" smtClean="0"/>
              <a:t>Michelle adds additional  relevant customer information to the template. </a:t>
            </a:r>
          </a:p>
          <a:p>
            <a:pPr marL="0" indent="0">
              <a:buNone/>
            </a:pPr>
            <a:endParaRPr lang="en-US" sz="1600" dirty="0"/>
          </a:p>
        </p:txBody>
      </p:sp>
      <p:sp>
        <p:nvSpPr>
          <p:cNvPr id="7" name="TextBox 6"/>
          <p:cNvSpPr txBox="1"/>
          <p:nvPr/>
        </p:nvSpPr>
        <p:spPr>
          <a:xfrm>
            <a:off x="1570678" y="2469679"/>
            <a:ext cx="3028950" cy="1015663"/>
          </a:xfrm>
          <a:prstGeom prst="rect">
            <a:avLst/>
          </a:prstGeom>
          <a:noFill/>
        </p:spPr>
        <p:txBody>
          <a:bodyPr wrap="square" rtlCol="0">
            <a:spAutoFit/>
          </a:bodyPr>
          <a:lstStyle/>
          <a:p>
            <a:r>
              <a:rPr lang="en-US" sz="1200" dirty="0" smtClean="0"/>
              <a:t>For her lease customers, Michelle inserts </a:t>
            </a:r>
            <a:r>
              <a:rPr lang="en-US" sz="1200" dirty="0"/>
              <a:t>the </a:t>
            </a:r>
            <a:r>
              <a:rPr lang="en-US" sz="1200" dirty="0" smtClean="0"/>
              <a:t>CommerciaLease </a:t>
            </a:r>
            <a:r>
              <a:rPr lang="en-US" sz="1200" dirty="0"/>
              <a:t>Quick Quote </a:t>
            </a:r>
            <a:r>
              <a:rPr lang="en-US" sz="1200" dirty="0" smtClean="0"/>
              <a:t>she calculated into the presentation. For customers who are not leasing, she simply deletes this page.</a:t>
            </a:r>
            <a:endParaRPr lang="en-US" sz="1200" dirty="0"/>
          </a:p>
        </p:txBody>
      </p:sp>
      <p:sp>
        <p:nvSpPr>
          <p:cNvPr id="12" name="TextBox 11"/>
          <p:cNvSpPr txBox="1"/>
          <p:nvPr/>
        </p:nvSpPr>
        <p:spPr>
          <a:xfrm>
            <a:off x="1217828" y="3712161"/>
            <a:ext cx="3028950" cy="830997"/>
          </a:xfrm>
          <a:prstGeom prst="rect">
            <a:avLst/>
          </a:prstGeom>
          <a:noFill/>
        </p:spPr>
        <p:txBody>
          <a:bodyPr wrap="square" rtlCol="0">
            <a:spAutoFit/>
          </a:bodyPr>
          <a:lstStyle/>
          <a:p>
            <a:r>
              <a:rPr lang="en-US" sz="1200" dirty="0" smtClean="0"/>
              <a:t>In the Ford Credit section, Michelle keeps the slide for the financing she is recommending and deletes the other slides.</a:t>
            </a:r>
            <a:endParaRPr lang="en-US" sz="1200" dirty="0"/>
          </a:p>
        </p:txBody>
      </p:sp>
      <p:sp>
        <p:nvSpPr>
          <p:cNvPr id="13" name="TextBox 12"/>
          <p:cNvSpPr txBox="1"/>
          <p:nvPr/>
        </p:nvSpPr>
        <p:spPr>
          <a:xfrm>
            <a:off x="1364797" y="5318658"/>
            <a:ext cx="3028950" cy="646331"/>
          </a:xfrm>
          <a:prstGeom prst="rect">
            <a:avLst/>
          </a:prstGeom>
          <a:noFill/>
        </p:spPr>
        <p:txBody>
          <a:bodyPr wrap="square" rtlCol="0">
            <a:spAutoFit/>
          </a:bodyPr>
          <a:lstStyle/>
          <a:p>
            <a:r>
              <a:rPr lang="en-US" sz="1200" dirty="0" smtClean="0"/>
              <a:t>Then, Michelle adds </a:t>
            </a:r>
            <a:r>
              <a:rPr lang="en-US" sz="1200" dirty="0"/>
              <a:t>the cost-per-mile </a:t>
            </a:r>
            <a:r>
              <a:rPr lang="en-US" sz="1200" dirty="0" smtClean="0"/>
              <a:t>and </a:t>
            </a:r>
            <a:r>
              <a:rPr lang="en-US" sz="1200" dirty="0"/>
              <a:t>Premium Maintenance savings </a:t>
            </a:r>
            <a:r>
              <a:rPr lang="en-US" sz="1200" dirty="0" smtClean="0"/>
              <a:t>worksheets </a:t>
            </a:r>
            <a:r>
              <a:rPr lang="en-US" sz="1200" dirty="0"/>
              <a:t>to </a:t>
            </a:r>
            <a:r>
              <a:rPr lang="en-US" sz="1200" dirty="0" smtClean="0"/>
              <a:t>the </a:t>
            </a:r>
            <a:r>
              <a:rPr lang="en-US" sz="1200" dirty="0"/>
              <a:t>proposal.</a:t>
            </a:r>
          </a:p>
        </p:txBody>
      </p:sp>
      <p:sp>
        <p:nvSpPr>
          <p:cNvPr id="14" name="Right Arrow 13"/>
          <p:cNvSpPr/>
          <p:nvPr/>
        </p:nvSpPr>
        <p:spPr>
          <a:xfrm rot="21074678">
            <a:off x="4488956" y="2371507"/>
            <a:ext cx="1005840" cy="294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21394767">
            <a:off x="4549959" y="3788779"/>
            <a:ext cx="1191702" cy="319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21338677">
            <a:off x="4631078" y="5436507"/>
            <a:ext cx="1136456" cy="319211"/>
          </a:xfrm>
          <a:prstGeom prst="rightArrow">
            <a:avLst>
              <a:gd name="adj1" fmla="val 6448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32303" y="6365297"/>
            <a:ext cx="2377574" cy="369332"/>
          </a:xfrm>
          <a:prstGeom prst="rect">
            <a:avLst/>
          </a:prstGeom>
          <a:noFill/>
        </p:spPr>
        <p:txBody>
          <a:bodyPr wrap="none" rtlCol="0">
            <a:spAutoFit/>
          </a:bodyPr>
          <a:lstStyle/>
          <a:p>
            <a:r>
              <a:rPr lang="en-US" i="1" dirty="0" smtClean="0"/>
              <a:t>Click next to continue</a:t>
            </a:r>
            <a:endParaRPr lang="en-US" i="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844" y="991014"/>
            <a:ext cx="2286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7039" y="2887425"/>
            <a:ext cx="2317154" cy="1737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001" y="4875547"/>
            <a:ext cx="2207843" cy="165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967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cstate="print"/>
          <a:srcRect l="7812" t="5208" r="8594" b="33333"/>
          <a:stretch>
            <a:fillRect/>
          </a:stretch>
        </p:blipFill>
        <p:spPr bwMode="auto">
          <a:xfrm>
            <a:off x="2478437" y="2781300"/>
            <a:ext cx="4836763" cy="2667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Oval Callout 3"/>
          <p:cNvSpPr/>
          <p:nvPr/>
        </p:nvSpPr>
        <p:spPr>
          <a:xfrm>
            <a:off x="6038849" y="1362075"/>
            <a:ext cx="2194560" cy="1280160"/>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That sounds like something I would be interested in – especially if it saves me time and money. Tell me more.</a:t>
            </a:r>
            <a:endParaRPr lang="en-US" sz="1200" dirty="0">
              <a:solidFill>
                <a:schemeClr val="tx1"/>
              </a:solidFill>
            </a:endParaRPr>
          </a:p>
        </p:txBody>
      </p:sp>
      <p:sp>
        <p:nvSpPr>
          <p:cNvPr id="5" name="Oval Callout 4"/>
          <p:cNvSpPr/>
          <p:nvPr/>
        </p:nvSpPr>
        <p:spPr>
          <a:xfrm>
            <a:off x="104773" y="1494998"/>
            <a:ext cx="2834640" cy="2011680"/>
          </a:xfrm>
          <a:prstGeom prst="wedgeEllipseCallout">
            <a:avLst>
              <a:gd name="adj1" fmla="val 46400"/>
              <a:gd name="adj2" fmla="val 2958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200" dirty="0" smtClean="0">
                <a:solidFill>
                  <a:schemeClr val="tx1"/>
                </a:solidFill>
              </a:rPr>
              <a:t>Our fleet service management plan offers you a full maintenance program with a fixed cost for all routine maintenance and repairs, hundreds of service locations across the country, monthly reporting and billing, and more.</a:t>
            </a:r>
            <a:endParaRPr lang="en-US" sz="1200" dirty="0">
              <a:solidFill>
                <a:schemeClr val="tx1"/>
              </a:solidFill>
            </a:endParaRPr>
          </a:p>
        </p:txBody>
      </p:sp>
      <p:sp>
        <p:nvSpPr>
          <p:cNvPr id="7" name="TextBox 6"/>
          <p:cNvSpPr txBox="1"/>
          <p:nvPr/>
        </p:nvSpPr>
        <p:spPr>
          <a:xfrm>
            <a:off x="2257425" y="5145406"/>
            <a:ext cx="1971675" cy="430887"/>
          </a:xfrm>
          <a:prstGeom prst="rect">
            <a:avLst/>
          </a:prstGeom>
          <a:solidFill>
            <a:schemeClr val="bg1"/>
          </a:solidFill>
        </p:spPr>
        <p:txBody>
          <a:bodyPr wrap="square" rtlCol="0">
            <a:spAutoFit/>
          </a:bodyPr>
          <a:lstStyle/>
          <a:p>
            <a:r>
              <a:rPr lang="en-US" sz="1100" b="1" dirty="0" smtClean="0"/>
              <a:t>Fleet Management Company Representative</a:t>
            </a:r>
            <a:endParaRPr lang="en-US" sz="1100" b="1" dirty="0"/>
          </a:p>
        </p:txBody>
      </p:sp>
      <p:sp>
        <p:nvSpPr>
          <p:cNvPr id="8" name="TextBox 7"/>
          <p:cNvSpPr txBox="1"/>
          <p:nvPr/>
        </p:nvSpPr>
        <p:spPr>
          <a:xfrm>
            <a:off x="5600701" y="5261431"/>
            <a:ext cx="1695450" cy="261610"/>
          </a:xfrm>
          <a:prstGeom prst="rect">
            <a:avLst/>
          </a:prstGeom>
          <a:solidFill>
            <a:schemeClr val="bg1"/>
          </a:solidFill>
        </p:spPr>
        <p:txBody>
          <a:bodyPr wrap="square" rtlCol="0">
            <a:spAutoFit/>
          </a:bodyPr>
          <a:lstStyle/>
          <a:p>
            <a:r>
              <a:rPr lang="en-US" sz="1100" b="1" dirty="0" smtClean="0"/>
              <a:t>Commercial Customer</a:t>
            </a:r>
            <a:endParaRPr lang="en-US" sz="1100" b="1" dirty="0"/>
          </a:p>
        </p:txBody>
      </p:sp>
      <p:sp>
        <p:nvSpPr>
          <p:cNvPr id="2" name="TextBox 1"/>
          <p:cNvSpPr txBox="1"/>
          <p:nvPr/>
        </p:nvSpPr>
        <p:spPr>
          <a:xfrm>
            <a:off x="559558" y="558373"/>
            <a:ext cx="6987654" cy="830997"/>
          </a:xfrm>
          <a:prstGeom prst="rect">
            <a:avLst/>
          </a:prstGeom>
          <a:noFill/>
        </p:spPr>
        <p:txBody>
          <a:bodyPr wrap="square" rtlCol="0">
            <a:spAutoFit/>
          </a:bodyPr>
          <a:lstStyle/>
          <a:p>
            <a:r>
              <a:rPr lang="en-US" sz="2400" b="1" dirty="0">
                <a:solidFill>
                  <a:srgbClr val="FF0000"/>
                </a:solidFill>
              </a:rPr>
              <a:t>Are You Losing Commercial Business to </a:t>
            </a:r>
            <a:br>
              <a:rPr lang="en-US" sz="2400" b="1" dirty="0">
                <a:solidFill>
                  <a:srgbClr val="FF0000"/>
                </a:solidFill>
              </a:rPr>
            </a:br>
            <a:r>
              <a:rPr lang="en-US" sz="2400" b="1" dirty="0">
                <a:solidFill>
                  <a:srgbClr val="FF0000"/>
                </a:solidFill>
              </a:rPr>
              <a:t>Competitors Like This?</a:t>
            </a:r>
            <a:endParaRPr lang="en-US" sz="2400" b="1" dirty="0"/>
          </a:p>
        </p:txBody>
      </p:sp>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latin typeface="+mj-lt"/>
              </a:rPr>
              <a:t>Step 3: Present the Proposal </a:t>
            </a:r>
            <a:br>
              <a:rPr lang="en-US" sz="2800" dirty="0" smtClean="0">
                <a:latin typeface="+mj-lt"/>
              </a:rPr>
            </a:br>
            <a:r>
              <a:rPr lang="en-US" sz="2800" dirty="0" smtClean="0">
                <a:latin typeface="+mj-lt"/>
              </a:rPr>
              <a:t>Presentation Materials</a:t>
            </a:r>
            <a:endParaRPr lang="en-US" sz="2800" dirty="0">
              <a:latin typeface="+mj-lt"/>
            </a:endParaRPr>
          </a:p>
        </p:txBody>
      </p:sp>
      <p:sp>
        <p:nvSpPr>
          <p:cNvPr id="3" name="Content Placeholder 2"/>
          <p:cNvSpPr>
            <a:spLocks noGrp="1"/>
          </p:cNvSpPr>
          <p:nvPr>
            <p:ph sz="quarter" idx="10"/>
          </p:nvPr>
        </p:nvSpPr>
        <p:spPr>
          <a:xfrm>
            <a:off x="298251" y="1488709"/>
            <a:ext cx="7466892" cy="906149"/>
          </a:xfrm>
        </p:spPr>
        <p:txBody>
          <a:bodyPr/>
          <a:lstStyle/>
          <a:p>
            <a:pPr marL="0" lvl="0" indent="0" eaLnBrk="1" hangingPunct="1">
              <a:lnSpc>
                <a:spcPct val="100000"/>
              </a:lnSpc>
              <a:spcBef>
                <a:spcPct val="0"/>
              </a:spcBef>
              <a:spcAft>
                <a:spcPct val="0"/>
              </a:spcAft>
              <a:buSzTx/>
              <a:buNone/>
            </a:pPr>
            <a:r>
              <a:rPr lang="en-US" sz="1600" dirty="0" smtClean="0">
                <a:latin typeface="Arial" charset="0"/>
              </a:rPr>
              <a:t>Michelle assembles the Customer Sales Presentation Kit in </a:t>
            </a:r>
            <a:r>
              <a:rPr lang="en-US" sz="1600" dirty="0">
                <a:latin typeface="Arial" charset="0"/>
              </a:rPr>
              <a:t>the Commercial Vehicle Presentation </a:t>
            </a:r>
            <a:r>
              <a:rPr lang="en-US" sz="1600" dirty="0" smtClean="0">
                <a:latin typeface="Arial" charset="0"/>
              </a:rPr>
              <a:t>folder and adds a QFC credit application,  relevant </a:t>
            </a:r>
            <a:r>
              <a:rPr lang="en-US" sz="1600" dirty="0">
                <a:latin typeface="Arial" charset="0"/>
              </a:rPr>
              <a:t>presentation </a:t>
            </a:r>
            <a:r>
              <a:rPr lang="en-US" sz="1600" dirty="0" smtClean="0">
                <a:latin typeface="Arial" charset="0"/>
              </a:rPr>
              <a:t>materials and brochures, and the completed worksheets from the Commercial Cost-Per-Mile Value Builder Quick Quote Tool </a:t>
            </a:r>
            <a:r>
              <a:rPr lang="en-US" sz="1800" dirty="0" smtClean="0">
                <a:latin typeface="Arial" charset="0"/>
              </a:rPr>
              <a:t>.</a:t>
            </a:r>
            <a:endParaRPr lang="en-US" sz="1800" dirty="0"/>
          </a:p>
          <a:p>
            <a:pPr marL="0" indent="0">
              <a:lnSpc>
                <a:spcPct val="100000"/>
              </a:lnSpc>
              <a:spcAft>
                <a:spcPts val="0"/>
              </a:spcAft>
              <a:buNone/>
            </a:pPr>
            <a:endParaRPr lang="en-US" sz="1800" dirty="0"/>
          </a:p>
        </p:txBody>
      </p:sp>
      <p:sp>
        <p:nvSpPr>
          <p:cNvPr id="6" name="TextBox 5"/>
          <p:cNvSpPr txBox="1"/>
          <p:nvPr/>
        </p:nvSpPr>
        <p:spPr>
          <a:xfrm>
            <a:off x="428625" y="5105400"/>
            <a:ext cx="2352675" cy="307777"/>
          </a:xfrm>
          <a:prstGeom prst="rect">
            <a:avLst/>
          </a:prstGeom>
          <a:noFill/>
        </p:spPr>
        <p:txBody>
          <a:bodyPr wrap="square" rtlCol="0">
            <a:spAutoFit/>
          </a:bodyPr>
          <a:lstStyle/>
          <a:p>
            <a:r>
              <a:rPr lang="en-US" sz="1400" i="1" dirty="0" smtClean="0"/>
              <a:t>Click “Next” to continue.</a:t>
            </a:r>
            <a:endParaRPr lang="en-US" sz="1400" i="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372" y="2685143"/>
            <a:ext cx="4887988" cy="366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043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Step 3: Present the Proposal</a:t>
            </a:r>
          </a:p>
        </p:txBody>
      </p:sp>
      <p:sp>
        <p:nvSpPr>
          <p:cNvPr id="3" name="Content Placeholder 2"/>
          <p:cNvSpPr>
            <a:spLocks noGrp="1"/>
          </p:cNvSpPr>
          <p:nvPr>
            <p:ph sz="half" idx="1"/>
          </p:nvPr>
        </p:nvSpPr>
        <p:spPr/>
        <p:txBody>
          <a:bodyPr/>
          <a:lstStyle/>
          <a:p>
            <a:r>
              <a:rPr lang="en-US" dirty="0" smtClean="0"/>
              <a:t>Present proposal</a:t>
            </a:r>
          </a:p>
          <a:p>
            <a:pPr lvl="1"/>
            <a:r>
              <a:rPr lang="en-US" dirty="0" smtClean="0"/>
              <a:t>Reinforce features and benefits</a:t>
            </a:r>
          </a:p>
          <a:p>
            <a:pPr lvl="1"/>
            <a:r>
              <a:rPr lang="en-US" dirty="0" smtClean="0"/>
              <a:t>Emphasize cost and time efficiencies</a:t>
            </a:r>
          </a:p>
          <a:p>
            <a:r>
              <a:rPr lang="en-US" dirty="0" smtClean="0"/>
              <a:t>Overcome objections</a:t>
            </a:r>
          </a:p>
          <a:p>
            <a:r>
              <a:rPr lang="en-US" dirty="0" smtClean="0"/>
              <a:t>Ask for the sale</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425" y="1274664"/>
            <a:ext cx="2556836" cy="191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843" y="3381829"/>
            <a:ext cx="2286000" cy="171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8687" y="4620138"/>
            <a:ext cx="2206625" cy="165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7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6668" y="779103"/>
            <a:ext cx="8493482" cy="426811"/>
          </a:xfrm>
        </p:spPr>
        <p:txBody>
          <a:bodyPr>
            <a:normAutofit fontScale="90000"/>
          </a:bodyPr>
          <a:lstStyle/>
          <a:p>
            <a:r>
              <a:rPr lang="en-US" sz="2800" dirty="0" smtClean="0">
                <a:latin typeface="+mj-lt"/>
              </a:rPr>
              <a:t>The Sales Approach</a:t>
            </a:r>
            <a:endParaRPr lang="en-US" sz="2800" dirty="0">
              <a:latin typeface="+mj-lt"/>
            </a:endParaRPr>
          </a:p>
        </p:txBody>
      </p:sp>
      <p:pic>
        <p:nvPicPr>
          <p:cNvPr id="5" name="Content Placeholder 3"/>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1255183" y="1314450"/>
            <a:ext cx="6627284" cy="4970463"/>
          </a:xfrm>
          <a:ln>
            <a:solidFill>
              <a:schemeClr val="tx1"/>
            </a:solidFill>
          </a:ln>
        </p:spPr>
      </p:pic>
      <p:sp>
        <p:nvSpPr>
          <p:cNvPr id="6" name="Rectangle 5"/>
          <p:cNvSpPr/>
          <p:nvPr/>
        </p:nvSpPr>
        <p:spPr>
          <a:xfrm>
            <a:off x="1409700" y="4191000"/>
            <a:ext cx="1485900" cy="1779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ular Arrow 6"/>
          <p:cNvSpPr/>
          <p:nvPr/>
        </p:nvSpPr>
        <p:spPr>
          <a:xfrm rot="12965920">
            <a:off x="1635715" y="3565158"/>
            <a:ext cx="1828800" cy="1645920"/>
          </a:xfrm>
          <a:prstGeom prst="circularArrow">
            <a:avLst>
              <a:gd name="adj1" fmla="val 13268"/>
              <a:gd name="adj2" fmla="val 449422"/>
              <a:gd name="adj3" fmla="val 20252448"/>
              <a:gd name="adj4" fmla="val 11515479"/>
              <a:gd name="adj5" fmla="val 16302"/>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75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Arial" pitchFamily="34" charset="0"/>
                <a:cs typeface="Arial" pitchFamily="34" charset="0"/>
              </a:rPr>
              <a:t>Step 4: Close the Sale</a:t>
            </a:r>
            <a:endParaRPr lang="en-US" sz="2400" dirty="0">
              <a:latin typeface="Arial" pitchFamily="34" charset="0"/>
              <a:cs typeface="Arial" pitchFamily="34" charset="0"/>
            </a:endParaRPr>
          </a:p>
        </p:txBody>
      </p:sp>
      <p:sp>
        <p:nvSpPr>
          <p:cNvPr id="3" name="Content Placeholder 2"/>
          <p:cNvSpPr>
            <a:spLocks noGrp="1"/>
          </p:cNvSpPr>
          <p:nvPr>
            <p:ph sz="half" idx="1"/>
          </p:nvPr>
        </p:nvSpPr>
        <p:spPr>
          <a:xfrm>
            <a:off x="457200" y="1201394"/>
            <a:ext cx="4038600" cy="2046631"/>
          </a:xfrm>
        </p:spPr>
        <p:txBody>
          <a:bodyPr/>
          <a:lstStyle/>
          <a:p>
            <a:r>
              <a:rPr lang="en-US" sz="2000" dirty="0" smtClean="0"/>
              <a:t>Complete necessary paperwork</a:t>
            </a:r>
          </a:p>
          <a:p>
            <a:pPr lvl="1"/>
            <a:r>
              <a:rPr lang="en-US" sz="1600" dirty="0" smtClean="0"/>
              <a:t>ESP application</a:t>
            </a:r>
          </a:p>
          <a:p>
            <a:pPr lvl="1"/>
            <a:r>
              <a:rPr lang="en-US" sz="1600" dirty="0" smtClean="0"/>
              <a:t>QFC enrollment and credit application</a:t>
            </a:r>
          </a:p>
          <a:p>
            <a:r>
              <a:rPr lang="en-US" sz="2000" dirty="0" smtClean="0"/>
              <a:t>Thank the customer for his/her business</a:t>
            </a:r>
            <a:endParaRPr lang="en-US" sz="2000" dirty="0"/>
          </a:p>
        </p:txBody>
      </p:sp>
      <p:pic>
        <p:nvPicPr>
          <p:cNvPr id="1026" name="Picture 2" descr="http://www.documatica-forms.com/usa/sales-agreement/Samples/SALESAG_Sample.pdf.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569677"/>
            <a:ext cx="3400425" cy="44005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7744396" y="5305123"/>
            <a:ext cx="885254" cy="1390730"/>
            <a:chOff x="7744396" y="5209873"/>
            <a:chExt cx="885254" cy="1390730"/>
          </a:xfrm>
        </p:grpSpPr>
        <p:grpSp>
          <p:nvGrpSpPr>
            <p:cNvPr id="11" name="Group 10"/>
            <p:cNvGrpSpPr>
              <a:grpSpLocks noChangeAspect="1"/>
            </p:cNvGrpSpPr>
            <p:nvPr/>
          </p:nvGrpSpPr>
          <p:grpSpPr>
            <a:xfrm>
              <a:off x="7863749" y="5675119"/>
              <a:ext cx="664264" cy="925484"/>
              <a:chOff x="7124699" y="4277487"/>
              <a:chExt cx="1524001" cy="2123313"/>
            </a:xfrm>
          </p:grpSpPr>
          <p:pic>
            <p:nvPicPr>
              <p:cNvPr id="13" name="Picture 2" descr="http://www.teddyrooseveltshow.com/images/TRlogo.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4" name="Moon 13"/>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7744396" y="5209873"/>
              <a:ext cx="885254" cy="400110"/>
            </a:xfrm>
            <a:prstGeom prst="rect">
              <a:avLst/>
            </a:prstGeom>
            <a:noFill/>
          </p:spPr>
          <p:txBody>
            <a:bodyPr wrap="square" rtlCol="0">
              <a:spAutoFit/>
            </a:bodyPr>
            <a:lstStyle/>
            <a:p>
              <a:pPr algn="ctr"/>
              <a:r>
                <a:rPr lang="en-US" sz="1000" b="1" smtClean="0"/>
                <a:t>Wiegand’s </a:t>
              </a:r>
              <a:endParaRPr lang="en-US" sz="1000" b="1" dirty="0" smtClean="0"/>
            </a:p>
            <a:p>
              <a:pPr algn="ctr"/>
              <a:r>
                <a:rPr lang="en-US" sz="1000" b="1" dirty="0" smtClean="0"/>
                <a:t>Wisdom</a:t>
              </a:r>
              <a:endParaRPr lang="en-US" sz="1000" b="1" dirty="0"/>
            </a:p>
          </p:txBody>
        </p:sp>
      </p:grpSp>
      <p:sp>
        <p:nvSpPr>
          <p:cNvPr id="4" name="TextBox 3"/>
          <p:cNvSpPr txBox="1"/>
          <p:nvPr/>
        </p:nvSpPr>
        <p:spPr>
          <a:xfrm>
            <a:off x="5172075" y="1924050"/>
            <a:ext cx="2997235" cy="584775"/>
          </a:xfrm>
          <a:prstGeom prst="rect">
            <a:avLst/>
          </a:prstGeom>
          <a:solidFill>
            <a:schemeClr val="bg1"/>
          </a:solidFill>
          <a:ln>
            <a:solidFill>
              <a:srgbClr val="FF0000"/>
            </a:solidFill>
          </a:ln>
        </p:spPr>
        <p:txBody>
          <a:bodyPr wrap="square" rtlCol="0">
            <a:spAutoFit/>
          </a:bodyPr>
          <a:lstStyle/>
          <a:p>
            <a:r>
              <a:rPr lang="en-US" sz="1600" b="1" dirty="0" smtClean="0"/>
              <a:t>ESP Service contract app</a:t>
            </a:r>
          </a:p>
          <a:p>
            <a:r>
              <a:rPr lang="en-US" sz="1600" b="1" dirty="0" err="1" smtClean="0"/>
              <a:t>QFC</a:t>
            </a:r>
            <a:r>
              <a:rPr lang="en-US" sz="1600" b="1" dirty="0" smtClean="0"/>
              <a:t> Enrollment &amp; Credit app</a:t>
            </a:r>
          </a:p>
        </p:txBody>
      </p:sp>
      <p:sp>
        <p:nvSpPr>
          <p:cNvPr id="15" name="Title 1"/>
          <p:cNvSpPr txBox="1">
            <a:spLocks/>
          </p:cNvSpPr>
          <p:nvPr/>
        </p:nvSpPr>
        <p:spPr>
          <a:xfrm>
            <a:off x="326669" y="3769953"/>
            <a:ext cx="4778732" cy="426811"/>
          </a:xfrm>
          <a:prstGeom prst="rect">
            <a:avLst/>
          </a:prstGeom>
        </p:spPr>
        <p:txBody>
          <a:bodyPr/>
          <a:lstStyle>
            <a:lvl1pPr algn="l" rtl="0" eaLnBrk="0" fontAlgn="base" hangingPunct="0">
              <a:lnSpc>
                <a:spcPct val="80000"/>
              </a:lnSpc>
              <a:spcBef>
                <a:spcPct val="0"/>
              </a:spcBef>
              <a:spcAft>
                <a:spcPct val="0"/>
              </a:spcAft>
              <a:defRPr sz="2800" b="1" i="0" kern="1200" spc="-150" baseline="0">
                <a:ln w="6350">
                  <a:noFill/>
                </a:ln>
                <a:solidFill>
                  <a:schemeClr val="tx1"/>
                </a:solidFill>
                <a:effectLst/>
                <a:latin typeface="Franklin Gothic Medium" pitchFamily="34" charset="0"/>
                <a:ea typeface="ＭＳ Ｐゴシック" charset="0"/>
                <a:cs typeface="Franklin Gothic Medium" pitchFamily="34" charset="0"/>
              </a:defRPr>
            </a:lvl1pPr>
            <a:lvl2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2pPr>
            <a:lvl3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3pPr>
            <a:lvl4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4pPr>
            <a:lvl5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5pPr>
            <a:lvl6pPr marL="457200" algn="l" rtl="0" eaLnBrk="1" fontAlgn="base" hangingPunct="1">
              <a:spcBef>
                <a:spcPct val="0"/>
              </a:spcBef>
              <a:spcAft>
                <a:spcPct val="0"/>
              </a:spcAft>
              <a:defRPr sz="3600" b="1">
                <a:solidFill>
                  <a:schemeClr val="bg1"/>
                </a:solidFill>
                <a:latin typeface="Arial Narrow" pitchFamily="34" charset="0"/>
              </a:defRPr>
            </a:lvl6pPr>
            <a:lvl7pPr marL="914400" algn="l" rtl="0" eaLnBrk="1" fontAlgn="base" hangingPunct="1">
              <a:spcBef>
                <a:spcPct val="0"/>
              </a:spcBef>
              <a:spcAft>
                <a:spcPct val="0"/>
              </a:spcAft>
              <a:defRPr sz="3600" b="1">
                <a:solidFill>
                  <a:schemeClr val="bg1"/>
                </a:solidFill>
                <a:latin typeface="Arial Narrow" pitchFamily="34" charset="0"/>
              </a:defRPr>
            </a:lvl7pPr>
            <a:lvl8pPr marL="1371600" algn="l" rtl="0" eaLnBrk="1" fontAlgn="base" hangingPunct="1">
              <a:spcBef>
                <a:spcPct val="0"/>
              </a:spcBef>
              <a:spcAft>
                <a:spcPct val="0"/>
              </a:spcAft>
              <a:defRPr sz="3600" b="1">
                <a:solidFill>
                  <a:schemeClr val="bg1"/>
                </a:solidFill>
                <a:latin typeface="Arial Narrow" pitchFamily="34" charset="0"/>
              </a:defRPr>
            </a:lvl8pPr>
            <a:lvl9pPr marL="1828800" algn="l" rtl="0" eaLnBrk="1" fontAlgn="base" hangingPunct="1">
              <a:spcBef>
                <a:spcPct val="0"/>
              </a:spcBef>
              <a:spcAft>
                <a:spcPct val="0"/>
              </a:spcAft>
              <a:defRPr sz="3600" b="1">
                <a:solidFill>
                  <a:schemeClr val="bg1"/>
                </a:solidFill>
                <a:latin typeface="Arial Narrow" pitchFamily="34" charset="0"/>
              </a:defRPr>
            </a:lvl9pPr>
          </a:lstStyle>
          <a:p>
            <a:r>
              <a:rPr lang="en-US" sz="2400" dirty="0" smtClean="0">
                <a:latin typeface="Arial" pitchFamily="34" charset="0"/>
                <a:cs typeface="Arial" pitchFamily="34" charset="0"/>
              </a:rPr>
              <a:t>Step 5: Maintain the Relationship</a:t>
            </a:r>
            <a:endParaRPr lang="en-US" sz="2400" dirty="0">
              <a:latin typeface="Arial" pitchFamily="34" charset="0"/>
              <a:cs typeface="Arial" pitchFamily="34" charset="0"/>
            </a:endParaRPr>
          </a:p>
        </p:txBody>
      </p:sp>
      <p:sp>
        <p:nvSpPr>
          <p:cNvPr id="16" name="Content Placeholder 2"/>
          <p:cNvSpPr>
            <a:spLocks noGrp="1"/>
          </p:cNvSpPr>
          <p:nvPr>
            <p:ph sz="half" idx="1"/>
          </p:nvPr>
        </p:nvSpPr>
        <p:spPr>
          <a:xfrm>
            <a:off x="457200" y="4096994"/>
            <a:ext cx="4038600" cy="1322731"/>
          </a:xfrm>
        </p:spPr>
        <p:txBody>
          <a:bodyPr/>
          <a:lstStyle/>
          <a:p>
            <a:r>
              <a:rPr lang="en-US" sz="2000" dirty="0" smtClean="0"/>
              <a:t>Follow up regularly to ensure customer satisfaction and to respond quickly to any concerns</a:t>
            </a:r>
            <a:endParaRPr lang="en-US" sz="2000" dirty="0"/>
          </a:p>
        </p:txBody>
      </p:sp>
    </p:spTree>
    <p:extLst>
      <p:ext uri="{BB962C8B-B14F-4D97-AF65-F5344CB8AC3E}">
        <p14:creationId xmlns:p14="http://schemas.microsoft.com/office/powerpoint/2010/main" val="365332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Module Summary</a:t>
            </a:r>
            <a:endParaRPr lang="en-US" dirty="0"/>
          </a:p>
        </p:txBody>
      </p:sp>
      <p:grpSp>
        <p:nvGrpSpPr>
          <p:cNvPr id="4" name="Group 3"/>
          <p:cNvGrpSpPr>
            <a:grpSpLocks noChangeAspect="1"/>
          </p:cNvGrpSpPr>
          <p:nvPr/>
        </p:nvGrpSpPr>
        <p:grpSpPr>
          <a:xfrm>
            <a:off x="2286000" y="1808997"/>
            <a:ext cx="4572000" cy="3800246"/>
            <a:chOff x="2826702" y="1342416"/>
            <a:chExt cx="4516438" cy="3754067"/>
          </a:xfrm>
        </p:grpSpPr>
        <p:grpSp>
          <p:nvGrpSpPr>
            <p:cNvPr id="5" name="Group 4"/>
            <p:cNvGrpSpPr/>
            <p:nvPr/>
          </p:nvGrpSpPr>
          <p:grpSpPr>
            <a:xfrm>
              <a:off x="2826702" y="1342416"/>
              <a:ext cx="4516438" cy="3754067"/>
              <a:chOff x="2826702" y="1342416"/>
              <a:chExt cx="4516438" cy="3754067"/>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215"/>
              <a:stretch/>
            </p:blipFill>
            <p:spPr>
              <a:xfrm>
                <a:off x="2826702" y="1342416"/>
                <a:ext cx="4516438" cy="3754067"/>
              </a:xfrm>
              <a:prstGeom prst="rect">
                <a:avLst/>
              </a:prstGeom>
            </p:spPr>
          </p:pic>
          <p:sp>
            <p:nvSpPr>
              <p:cNvPr id="12" name="Rectangle 11"/>
              <p:cNvSpPr/>
              <p:nvPr/>
            </p:nvSpPr>
            <p:spPr>
              <a:xfrm>
                <a:off x="2895600" y="1476375"/>
                <a:ext cx="4362450" cy="31337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4614102" y="2084224"/>
              <a:ext cx="1006982" cy="1783307"/>
              <a:chOff x="7371016" y="4781931"/>
              <a:chExt cx="1006982" cy="1783307"/>
            </a:xfrm>
          </p:grpSpPr>
          <p:grpSp>
            <p:nvGrpSpPr>
              <p:cNvPr id="7" name="Group 6"/>
              <p:cNvGrpSpPr>
                <a:grpSpLocks noChangeAspect="1"/>
              </p:cNvGrpSpPr>
              <p:nvPr/>
            </p:nvGrpSpPr>
            <p:grpSpPr>
              <a:xfrm>
                <a:off x="7417307" y="5291253"/>
                <a:ext cx="914400" cy="1273985"/>
                <a:chOff x="7124699" y="4277487"/>
                <a:chExt cx="1524001" cy="2123313"/>
              </a:xfrm>
            </p:grpSpPr>
            <p:pic>
              <p:nvPicPr>
                <p:cNvPr id="9" name="Picture 2" descr="http://www.teddyrooseveltshow.com/images/TRlogo.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75" r="9450" b="11187"/>
                <a:stretch/>
              </p:blipFill>
              <p:spPr bwMode="auto">
                <a:xfrm>
                  <a:off x="7124699" y="4277487"/>
                  <a:ext cx="1524001" cy="21233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0" name="Moon 9"/>
                <p:cNvSpPr/>
                <p:nvPr/>
              </p:nvSpPr>
              <p:spPr>
                <a:xfrm rot="16200000">
                  <a:off x="7597139" y="5566410"/>
                  <a:ext cx="457200" cy="1097280"/>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7371016" y="4781931"/>
                <a:ext cx="1006982" cy="461665"/>
              </a:xfrm>
              <a:prstGeom prst="rect">
                <a:avLst/>
              </a:prstGeom>
              <a:noFill/>
            </p:spPr>
            <p:txBody>
              <a:bodyPr wrap="square" rtlCol="0">
                <a:spAutoFit/>
              </a:bodyPr>
              <a:lstStyle/>
              <a:p>
                <a:pPr algn="ctr"/>
                <a:r>
                  <a:rPr lang="en-US" sz="1200" b="1" smtClean="0">
                    <a:solidFill>
                      <a:schemeClr val="bg1"/>
                    </a:solidFill>
                  </a:rPr>
                  <a:t>Wiegand’s</a:t>
                </a:r>
                <a:r>
                  <a:rPr lang="en-US" sz="1200" b="1" smtClean="0"/>
                  <a:t> </a:t>
                </a:r>
                <a:endParaRPr lang="en-US" sz="1200" b="1" dirty="0" smtClean="0"/>
              </a:p>
              <a:p>
                <a:pPr algn="ctr"/>
                <a:r>
                  <a:rPr lang="en-US" sz="1200" b="1" dirty="0" smtClean="0">
                    <a:solidFill>
                      <a:schemeClr val="bg1"/>
                    </a:solidFill>
                  </a:rPr>
                  <a:t>Wisdom</a:t>
                </a:r>
                <a:endParaRPr lang="en-US" sz="1200" b="1" dirty="0">
                  <a:solidFill>
                    <a:schemeClr val="bg1"/>
                  </a:solidFill>
                </a:endParaRPr>
              </a:p>
            </p:txBody>
          </p:sp>
        </p:grpSp>
      </p:grpSp>
    </p:spTree>
    <p:extLst>
      <p:ext uri="{BB962C8B-B14F-4D97-AF65-F5344CB8AC3E}">
        <p14:creationId xmlns:p14="http://schemas.microsoft.com/office/powerpoint/2010/main" val="322198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Module 4:</a:t>
            </a:r>
            <a:br>
              <a:rPr lang="en-US" dirty="0" smtClean="0"/>
            </a:br>
            <a:r>
              <a:rPr lang="en-US" dirty="0" smtClean="0"/>
              <a:t>Resources and Tools</a:t>
            </a:r>
            <a:endParaRPr lang="en-US" dirty="0"/>
          </a:p>
        </p:txBody>
      </p:sp>
    </p:spTree>
    <p:extLst>
      <p:ext uri="{BB962C8B-B14F-4D97-AF65-F5344CB8AC3E}">
        <p14:creationId xmlns:p14="http://schemas.microsoft.com/office/powerpoint/2010/main" val="31584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Customer Sales Presentation – Brochures and Flyers</a:t>
            </a:r>
            <a:r>
              <a:rPr lang="en-US" dirty="0" smtClean="0"/>
              <a:t/>
            </a:r>
            <a:br>
              <a:rPr lang="en-US" dirty="0" smtClean="0"/>
            </a:br>
            <a:endParaRPr lang="en-US" dirty="0"/>
          </a:p>
        </p:txBody>
      </p:sp>
      <p:sp>
        <p:nvSpPr>
          <p:cNvPr id="3" name="Content Placeholder 2"/>
          <p:cNvSpPr>
            <a:spLocks noGrp="1"/>
          </p:cNvSpPr>
          <p:nvPr>
            <p:ph sz="quarter" idx="10"/>
          </p:nvPr>
        </p:nvSpPr>
        <p:spPr>
          <a:xfrm>
            <a:off x="400050" y="1409786"/>
            <a:ext cx="4572000" cy="4390513"/>
          </a:xfrm>
          <a:solidFill>
            <a:schemeClr val="bg1"/>
          </a:solidFill>
        </p:spPr>
        <p:txBody>
          <a:bodyPr>
            <a:normAutofit/>
          </a:bodyPr>
          <a:lstStyle/>
          <a:p>
            <a:pPr marL="0" indent="0">
              <a:buNone/>
            </a:pPr>
            <a:r>
              <a:rPr lang="en-US" sz="2000" b="1" dirty="0" smtClean="0"/>
              <a:t>Commercial Vehicle Dealer Kit </a:t>
            </a:r>
          </a:p>
          <a:p>
            <a:r>
              <a:rPr lang="en-US" sz="2000" dirty="0" smtClean="0"/>
              <a:t>Competitive comparison chart</a:t>
            </a:r>
          </a:p>
          <a:p>
            <a:r>
              <a:rPr lang="en-US" sz="2000" dirty="0" smtClean="0"/>
              <a:t>Ford Commercial </a:t>
            </a:r>
            <a:r>
              <a:rPr lang="en-US" sz="2000" dirty="0"/>
              <a:t>S</a:t>
            </a:r>
            <a:r>
              <a:rPr lang="en-US" sz="2000" dirty="0" smtClean="0"/>
              <a:t>ervice </a:t>
            </a:r>
            <a:r>
              <a:rPr lang="en-US" sz="2000" dirty="0"/>
              <a:t>P</a:t>
            </a:r>
            <a:r>
              <a:rPr lang="en-US" sz="2000" dirty="0" smtClean="0"/>
              <a:t>rograms comparison </a:t>
            </a:r>
          </a:p>
          <a:p>
            <a:r>
              <a:rPr lang="en-US" sz="2000" dirty="0" smtClean="0"/>
              <a:t>Fleet Customer Support brochure </a:t>
            </a:r>
          </a:p>
          <a:p>
            <a:pPr marL="0" indent="0">
              <a:buNone/>
            </a:pPr>
            <a:r>
              <a:rPr lang="en-US" sz="2000" b="1" dirty="0" smtClean="0"/>
              <a:t>Additional Brochures </a:t>
            </a:r>
          </a:p>
          <a:p>
            <a:r>
              <a:rPr lang="en-US" sz="2000" dirty="0" smtClean="0"/>
              <a:t>ESP</a:t>
            </a:r>
          </a:p>
          <a:p>
            <a:r>
              <a:rPr lang="en-US" sz="2000" dirty="0" smtClean="0"/>
              <a:t>Quality Fleet Care</a:t>
            </a:r>
          </a:p>
          <a:p>
            <a:r>
              <a:rPr lang="en-US" sz="2000" dirty="0" smtClean="0"/>
              <a:t>Ford Credit commercial financing options</a:t>
            </a:r>
          </a:p>
          <a:p>
            <a:r>
              <a:rPr lang="en-US" sz="2000" dirty="0" smtClean="0"/>
              <a:t>More! </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9673" y="1367520"/>
            <a:ext cx="2286000" cy="27729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3100104" y="5300064"/>
            <a:ext cx="4580100" cy="1200329"/>
          </a:xfrm>
          <a:prstGeom prst="rect">
            <a:avLst/>
          </a:prstGeom>
          <a:noFill/>
        </p:spPr>
        <p:txBody>
          <a:bodyPr wrap="none" rtlCol="0">
            <a:spAutoFit/>
          </a:bodyPr>
          <a:lstStyle/>
          <a:p>
            <a:r>
              <a:rPr lang="en-US" sz="2400" b="1" dirty="0" smtClean="0"/>
              <a:t>Available in quantity and </a:t>
            </a:r>
          </a:p>
          <a:p>
            <a:r>
              <a:rPr lang="en-US" sz="2400" b="1" dirty="0" smtClean="0"/>
              <a:t>free at the Ford Dealer </a:t>
            </a:r>
            <a:r>
              <a:rPr lang="en-US" sz="2400" b="1" dirty="0" err="1" smtClean="0"/>
              <a:t>eStore</a:t>
            </a:r>
            <a:r>
              <a:rPr lang="en-US" sz="2400" b="1" dirty="0" smtClean="0"/>
              <a:t> </a:t>
            </a:r>
          </a:p>
          <a:p>
            <a:r>
              <a:rPr lang="en-US" sz="2400" b="1" dirty="0" smtClean="0"/>
              <a:t>FCS-COMM-DLRKIT</a:t>
            </a:r>
            <a:endParaRPr lang="en-US" sz="2400" b="1" dirty="0"/>
          </a:p>
        </p:txBody>
      </p:sp>
      <p:sp>
        <p:nvSpPr>
          <p:cNvPr id="7" name="5-Point Star 6"/>
          <p:cNvSpPr/>
          <p:nvPr/>
        </p:nvSpPr>
        <p:spPr>
          <a:xfrm>
            <a:off x="2185704" y="5300064"/>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90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Customer Sales Presentation – Worksheets and Customizable Materials </a:t>
            </a:r>
            <a:br>
              <a:rPr lang="en-US" dirty="0" smtClean="0"/>
            </a:br>
            <a:endParaRPr lang="en-US" dirty="0"/>
          </a:p>
        </p:txBody>
      </p:sp>
      <p:sp>
        <p:nvSpPr>
          <p:cNvPr id="3" name="Content Placeholder 2"/>
          <p:cNvSpPr>
            <a:spLocks noGrp="1"/>
          </p:cNvSpPr>
          <p:nvPr>
            <p:ph sz="quarter" idx="10"/>
          </p:nvPr>
        </p:nvSpPr>
        <p:spPr>
          <a:xfrm>
            <a:off x="458320" y="1859729"/>
            <a:ext cx="4572000" cy="2447839"/>
          </a:xfrm>
          <a:solidFill>
            <a:schemeClr val="bg1"/>
          </a:solidFill>
        </p:spPr>
        <p:txBody>
          <a:bodyPr>
            <a:normAutofit fontScale="92500"/>
          </a:bodyPr>
          <a:lstStyle/>
          <a:p>
            <a:pPr lvl="1">
              <a:buFont typeface="Wingdings" panose="05000000000000000000" pitchFamily="2" charset="2"/>
              <a:buChar char="§"/>
            </a:pPr>
            <a:r>
              <a:rPr lang="en-US" sz="2200" dirty="0" smtClean="0"/>
              <a:t>Customer Interview form</a:t>
            </a:r>
          </a:p>
          <a:p>
            <a:pPr lvl="1">
              <a:buFont typeface="Wingdings" panose="05000000000000000000" pitchFamily="2" charset="2"/>
              <a:buChar char="§"/>
            </a:pPr>
            <a:r>
              <a:rPr lang="en-US" sz="2200" dirty="0" smtClean="0"/>
              <a:t>Commercial Cost-Per-Mile Value Builder Quick Quote Tool </a:t>
            </a:r>
          </a:p>
          <a:p>
            <a:pPr lvl="3"/>
            <a:r>
              <a:rPr lang="en-US" sz="2200" dirty="0" err="1" smtClean="0"/>
              <a:t>CommerciaLease</a:t>
            </a:r>
            <a:r>
              <a:rPr lang="en-US" sz="2200" dirty="0" smtClean="0"/>
              <a:t> Quick Quote</a:t>
            </a:r>
          </a:p>
          <a:p>
            <a:pPr lvl="1">
              <a:buFont typeface="Wingdings" panose="05000000000000000000" pitchFamily="2" charset="2"/>
              <a:buChar char="§"/>
            </a:pPr>
            <a:r>
              <a:rPr lang="en-US" sz="2200" dirty="0" smtClean="0"/>
              <a:t>Customer Presentation template</a:t>
            </a:r>
          </a:p>
          <a:p>
            <a:pPr marL="0" indent="0">
              <a:buNone/>
            </a:pPr>
            <a:endParaRPr lang="en-US" sz="2000" dirty="0" smtClean="0"/>
          </a:p>
        </p:txBody>
      </p:sp>
      <p:pic>
        <p:nvPicPr>
          <p:cNvPr id="9"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b="70084"/>
          <a:stretch/>
        </p:blipFill>
        <p:spPr>
          <a:xfrm>
            <a:off x="5561463" y="1249365"/>
            <a:ext cx="2286000" cy="884233"/>
          </a:xfrm>
          <a:prstGeom prst="rect">
            <a:avLst/>
          </a:prstGeom>
          <a:ln>
            <a:solidFill>
              <a:schemeClr val="tx1"/>
            </a:solidFill>
          </a:ln>
        </p:spPr>
      </p:pic>
      <p:sp>
        <p:nvSpPr>
          <p:cNvPr id="5" name="Rectangle 4"/>
          <p:cNvSpPr/>
          <p:nvPr/>
        </p:nvSpPr>
        <p:spPr>
          <a:xfrm>
            <a:off x="792691" y="4816544"/>
            <a:ext cx="4572000" cy="1015663"/>
          </a:xfrm>
          <a:prstGeom prst="rect">
            <a:avLst/>
          </a:prstGeom>
        </p:spPr>
        <p:txBody>
          <a:bodyPr>
            <a:spAutoFit/>
          </a:bodyPr>
          <a:lstStyle/>
          <a:p>
            <a:r>
              <a:rPr lang="en-US" sz="2000" b="1" dirty="0" smtClean="0"/>
              <a:t>Download from: FMCDealer.com </a:t>
            </a:r>
            <a:r>
              <a:rPr lang="en-US" sz="2000" b="1" dirty="0"/>
              <a:t>&gt; Parts &amp; Service tab &gt; ESP link &gt; Fleet link</a:t>
            </a:r>
          </a:p>
        </p:txBody>
      </p:sp>
      <p:sp>
        <p:nvSpPr>
          <p:cNvPr id="14" name="5-Point Star 13"/>
          <p:cNvSpPr/>
          <p:nvPr/>
        </p:nvSpPr>
        <p:spPr>
          <a:xfrm>
            <a:off x="123950" y="4861710"/>
            <a:ext cx="668741" cy="6463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188" y="4702855"/>
            <a:ext cx="2493963"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4486" y="1717586"/>
            <a:ext cx="2600199" cy="219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9579" y="3081338"/>
            <a:ext cx="2309813"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Tools and Resources</a:t>
            </a:r>
            <a:endParaRPr lang="en-US" sz="2800" dirty="0"/>
          </a:p>
        </p:txBody>
      </p:sp>
      <p:sp>
        <p:nvSpPr>
          <p:cNvPr id="13" name="TextBox 12"/>
          <p:cNvSpPr txBox="1"/>
          <p:nvPr/>
        </p:nvSpPr>
        <p:spPr>
          <a:xfrm>
            <a:off x="440825" y="1103509"/>
            <a:ext cx="7292680" cy="400110"/>
          </a:xfrm>
          <a:prstGeom prst="rect">
            <a:avLst/>
          </a:prstGeom>
          <a:noFill/>
        </p:spPr>
        <p:txBody>
          <a:bodyPr wrap="square" rtlCol="0">
            <a:spAutoFit/>
          </a:bodyPr>
          <a:lstStyle/>
          <a:p>
            <a:r>
              <a:rPr lang="en-US" sz="2000" b="1" dirty="0" smtClean="0"/>
              <a:t>FMCDealer.com &gt;Parts &amp; Service&gt;ESP&gt;Fleet </a:t>
            </a:r>
            <a:endParaRPr lang="en-US" sz="2000" b="1"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25" y="1491554"/>
            <a:ext cx="8514902" cy="4787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ight Arrow 10"/>
          <p:cNvSpPr/>
          <p:nvPr/>
        </p:nvSpPr>
        <p:spPr>
          <a:xfrm>
            <a:off x="131701" y="4383730"/>
            <a:ext cx="618249" cy="272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908039" y="4262571"/>
            <a:ext cx="618249"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927014" y="6278849"/>
            <a:ext cx="3021405" cy="523220"/>
          </a:xfrm>
          <a:prstGeom prst="rect">
            <a:avLst/>
          </a:prstGeom>
          <a:noFill/>
        </p:spPr>
        <p:txBody>
          <a:bodyPr wrap="none" rtlCol="0">
            <a:spAutoFit/>
          </a:bodyPr>
          <a:lstStyle/>
          <a:p>
            <a:r>
              <a:rPr lang="en-US" sz="2800" dirty="0" smtClean="0">
                <a:solidFill>
                  <a:srgbClr val="FF0000"/>
                </a:solidFill>
              </a:rPr>
              <a:t>www.qfc.ford.com</a:t>
            </a:r>
            <a:endParaRPr lang="en-US" sz="2800" dirty="0">
              <a:solidFill>
                <a:srgbClr val="FF0000"/>
              </a:solidFill>
            </a:endParaRPr>
          </a:p>
        </p:txBody>
      </p:sp>
    </p:spTree>
    <p:extLst>
      <p:ext uri="{BB962C8B-B14F-4D97-AF65-F5344CB8AC3E}">
        <p14:creationId xmlns:p14="http://schemas.microsoft.com/office/powerpoint/2010/main" val="381220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23863" y="1433964"/>
            <a:ext cx="8229600" cy="1742989"/>
          </a:xfrm>
          <a:solidFill>
            <a:schemeClr val="bg1"/>
          </a:solidFill>
        </p:spPr>
        <p:txBody>
          <a:bodyPr>
            <a:normAutofit fontScale="92500" lnSpcReduction="20000"/>
          </a:bodyPr>
          <a:lstStyle/>
          <a:p>
            <a:r>
              <a:rPr lang="en-US" sz="2000" dirty="0" smtClean="0"/>
              <a:t>ESP – </a:t>
            </a:r>
            <a:r>
              <a:rPr lang="en-US" sz="2000" dirty="0" smtClean="0">
                <a:hlinkClick r:id="rId3"/>
              </a:rPr>
              <a:t>FMCDealer.com</a:t>
            </a:r>
            <a:r>
              <a:rPr lang="en-US" sz="2000" dirty="0" smtClean="0"/>
              <a:t> [ESP link, left menu]</a:t>
            </a:r>
          </a:p>
          <a:p>
            <a:r>
              <a:rPr lang="en-US" sz="2000" dirty="0" smtClean="0"/>
              <a:t>QFC – </a:t>
            </a:r>
            <a:r>
              <a:rPr lang="en-US" sz="2000" dirty="0" smtClean="0">
                <a:hlinkClick r:id="rId4"/>
              </a:rPr>
              <a:t>www.qfc.ford.com</a:t>
            </a:r>
            <a:endParaRPr lang="en-US" sz="2000" dirty="0" smtClean="0"/>
          </a:p>
          <a:p>
            <a:r>
              <a:rPr lang="en-US" sz="2000" dirty="0" smtClean="0"/>
              <a:t>CSP – </a:t>
            </a:r>
            <a:r>
              <a:rPr lang="en-US" sz="2000" u="sng" dirty="0" smtClean="0">
                <a:solidFill>
                  <a:schemeClr val="accent4">
                    <a:lumMod val="75000"/>
                  </a:schemeClr>
                </a:solidFill>
              </a:rPr>
              <a:t>fordcsp.com</a:t>
            </a:r>
          </a:p>
          <a:p>
            <a:r>
              <a:rPr lang="en-US" sz="2000" dirty="0" smtClean="0"/>
              <a:t>Ford Credit Commercial Lending – </a:t>
            </a:r>
            <a:r>
              <a:rPr lang="en-US" sz="2000" dirty="0" smtClean="0">
                <a:hlinkClick r:id="rId5"/>
              </a:rPr>
              <a:t>www.fordcredit.com</a:t>
            </a:r>
            <a:endParaRPr lang="en-US" sz="2000" dirty="0" smtClean="0"/>
          </a:p>
          <a:p>
            <a:r>
              <a:rPr lang="en-US" sz="2000" dirty="0" err="1" smtClean="0"/>
              <a:t>BPN</a:t>
            </a:r>
            <a:r>
              <a:rPr lang="en-US" sz="2000" dirty="0"/>
              <a:t> </a:t>
            </a:r>
            <a:r>
              <a:rPr lang="en-US" sz="2000" dirty="0" smtClean="0"/>
              <a:t>- </a:t>
            </a:r>
            <a:r>
              <a:rPr lang="en-US" sz="2000" dirty="0" err="1" smtClean="0">
                <a:hlinkClick r:id="rId6" action="ppaction://hlinkfile"/>
              </a:rPr>
              <a:t>bpn.dealerconnection.com</a:t>
            </a:r>
            <a:r>
              <a:rPr lang="en-US" sz="2000" dirty="0" smtClean="0">
                <a:hlinkClick r:id="rId6" action="ppaction://hlinkfile"/>
              </a:rPr>
              <a:t>/</a:t>
            </a:r>
            <a:endParaRPr lang="en-US" sz="2000" dirty="0" smtClean="0"/>
          </a:p>
        </p:txBody>
      </p:sp>
      <p:pic>
        <p:nvPicPr>
          <p:cNvPr id="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863" y="3534913"/>
            <a:ext cx="4572000" cy="328530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normAutofit fontScale="90000"/>
          </a:bodyPr>
          <a:lstStyle/>
          <a:p>
            <a:r>
              <a:rPr lang="en-US" dirty="0" smtClean="0"/>
              <a:t>Websites</a:t>
            </a:r>
            <a:endParaRPr lang="en-US" dirty="0"/>
          </a:p>
        </p:txBody>
      </p:sp>
      <p:pic>
        <p:nvPicPr>
          <p:cNvPr id="1026"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4789" r="1239" b="8176"/>
          <a:stretch/>
        </p:blipFill>
        <p:spPr bwMode="auto">
          <a:xfrm>
            <a:off x="2252663" y="3849991"/>
            <a:ext cx="5486400" cy="23053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3" descr="G:\FCSD\ESP\2742_CAM Webcourse\Training Materials\Assets\Images\BPN homepage.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2475" y="5240279"/>
            <a:ext cx="4572000" cy="15891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00"/>
          <a:stretch/>
        </p:blipFill>
        <p:spPr bwMode="auto">
          <a:xfrm>
            <a:off x="6172200" y="3176953"/>
            <a:ext cx="2743200" cy="3281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Straight Arrow Connector 4"/>
          <p:cNvCxnSpPr/>
          <p:nvPr/>
        </p:nvCxnSpPr>
        <p:spPr>
          <a:xfrm flipH="1">
            <a:off x="2993595" y="4403947"/>
            <a:ext cx="348343"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12746" y="4422279"/>
            <a:ext cx="4572000" cy="24357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Folded Corner 11"/>
          <p:cNvSpPr/>
          <p:nvPr/>
        </p:nvSpPr>
        <p:spPr>
          <a:xfrm>
            <a:off x="6662610" y="1023257"/>
            <a:ext cx="2481390" cy="1531257"/>
          </a:xfrm>
          <a:prstGeom prst="foldedCorner">
            <a:avLst/>
          </a:prstGeom>
          <a:solidFill>
            <a:srgbClr val="FFFF99"/>
          </a:solidFill>
          <a:ln>
            <a:solidFill>
              <a:srgbClr val="FFFF99"/>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b="1" dirty="0" smtClean="0">
                <a:solidFill>
                  <a:srgbClr val="FF0000"/>
                </a:solidFill>
              </a:rPr>
              <a:t>POSSIBLE DELETE CSP URL </a:t>
            </a:r>
          </a:p>
          <a:p>
            <a:endParaRPr lang="en-US" sz="2000" dirty="0">
              <a:solidFill>
                <a:srgbClr val="FF0000"/>
              </a:solidFill>
            </a:endParaRPr>
          </a:p>
        </p:txBody>
      </p:sp>
    </p:spTree>
    <p:extLst>
      <p:ext uri="{BB962C8B-B14F-4D97-AF65-F5344CB8AC3E}">
        <p14:creationId xmlns:p14="http://schemas.microsoft.com/office/powerpoint/2010/main" val="58613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2866" y="1034760"/>
            <a:ext cx="7625080" cy="848632"/>
          </a:xfrm>
        </p:spPr>
        <p:txBody>
          <a:bodyPr/>
          <a:lstStyle/>
          <a:p>
            <a:r>
              <a:rPr lang="en-US" sz="3200" dirty="0" smtClean="0">
                <a:solidFill>
                  <a:srgbClr val="FF0000"/>
                </a:solidFill>
              </a:rPr>
              <a:t>Are </a:t>
            </a:r>
            <a:r>
              <a:rPr lang="en-US" sz="3200" dirty="0">
                <a:solidFill>
                  <a:srgbClr val="FF0000"/>
                </a:solidFill>
              </a:rPr>
              <a:t>You Losing Commercial Business to </a:t>
            </a:r>
            <a:br>
              <a:rPr lang="en-US" sz="3200" dirty="0">
                <a:solidFill>
                  <a:srgbClr val="FF0000"/>
                </a:solidFill>
              </a:rPr>
            </a:br>
            <a:r>
              <a:rPr lang="en-US" sz="3200" dirty="0" smtClean="0">
                <a:solidFill>
                  <a:srgbClr val="FF0000"/>
                </a:solidFill>
              </a:rPr>
              <a:t>Competitors Like This?</a:t>
            </a:r>
            <a:endParaRPr lang="en-US" b="1" dirty="0">
              <a:latin typeface="Arial" pitchFamily="34" charset="0"/>
              <a:cs typeface="Arial" pitchFamily="34" charset="0"/>
            </a:endParaRPr>
          </a:p>
        </p:txBody>
      </p:sp>
      <p:sp>
        <p:nvSpPr>
          <p:cNvPr id="9" name="Rectangle 8"/>
          <p:cNvSpPr/>
          <p:nvPr/>
        </p:nvSpPr>
        <p:spPr>
          <a:xfrm>
            <a:off x="45720" y="-28575"/>
            <a:ext cx="9052560"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0" y="42334"/>
            <a:ext cx="9144000" cy="459619"/>
            <a:chOff x="-1" y="861484"/>
            <a:chExt cx="9144004" cy="459619"/>
          </a:xfrm>
        </p:grpSpPr>
        <p:pic>
          <p:nvPicPr>
            <p:cNvPr id="7" name="Picture 6"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4198622" y="861484"/>
              <a:ext cx="4945381" cy="457200"/>
            </a:xfrm>
            <a:prstGeom prst="rect">
              <a:avLst/>
            </a:prstGeom>
          </p:spPr>
        </p:pic>
        <p:pic>
          <p:nvPicPr>
            <p:cNvPr id="8" name="Picture 7"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r="4892"/>
            <a:stretch/>
          </p:blipFill>
          <p:spPr>
            <a:xfrm rot="10800000">
              <a:off x="-1" y="863903"/>
              <a:ext cx="4703447" cy="457200"/>
            </a:xfrm>
            <a:prstGeom prst="rect">
              <a:avLst/>
            </a:prstGeom>
          </p:spPr>
        </p:pic>
      </p:grpSp>
      <p:sp>
        <p:nvSpPr>
          <p:cNvPr id="13" name="TextBox 12"/>
          <p:cNvSpPr txBox="1"/>
          <p:nvPr/>
        </p:nvSpPr>
        <p:spPr>
          <a:xfrm>
            <a:off x="600501" y="291465"/>
            <a:ext cx="184731" cy="369332"/>
          </a:xfrm>
          <a:prstGeom prst="rect">
            <a:avLst/>
          </a:prstGeom>
          <a:noFill/>
        </p:spPr>
        <p:txBody>
          <a:bodyPr wrap="none" rtlCol="0">
            <a:spAutoFit/>
          </a:bodyPr>
          <a:lstStyle/>
          <a:p>
            <a:endParaRPr lang="en-US"/>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61" y="0"/>
            <a:ext cx="1588944" cy="595853"/>
          </a:xfrm>
          <a:prstGeom prst="rect">
            <a:avLst/>
          </a:prstGeom>
        </p:spPr>
      </p:pic>
      <p:sp>
        <p:nvSpPr>
          <p:cNvPr id="3" name="TextBox 2"/>
          <p:cNvSpPr txBox="1"/>
          <p:nvPr/>
        </p:nvSpPr>
        <p:spPr>
          <a:xfrm>
            <a:off x="600501" y="2333767"/>
            <a:ext cx="7165075"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They go beyond selling or leasing </a:t>
            </a:r>
          </a:p>
          <a:p>
            <a:pPr marL="285750" indent="-285750">
              <a:buFont typeface="Arial" panose="020B0604020202020204" pitchFamily="34" charset="0"/>
              <a:buChar char="•"/>
            </a:pPr>
            <a:r>
              <a:rPr lang="en-US" sz="3200" dirty="0" smtClean="0"/>
              <a:t>They provide products and services to help customers manage their vehicles more efficiently and cost effectively </a:t>
            </a:r>
          </a:p>
        </p:txBody>
      </p:sp>
    </p:spTree>
    <p:extLst>
      <p:ext uri="{BB962C8B-B14F-4D97-AF65-F5344CB8AC3E}">
        <p14:creationId xmlns:p14="http://schemas.microsoft.com/office/powerpoint/2010/main" val="225336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3120" y="2632831"/>
            <a:ext cx="7625080" cy="815220"/>
          </a:xfrm>
          <a:prstGeom prst="rect">
            <a:avLst/>
          </a:prstGeom>
        </p:spPr>
        <p:txBody>
          <a:bodyPr/>
          <a:lstStyle>
            <a:lvl1pPr algn="l" rtl="0" eaLnBrk="0" fontAlgn="base" hangingPunct="0">
              <a:lnSpc>
                <a:spcPct val="80000"/>
              </a:lnSpc>
              <a:spcBef>
                <a:spcPct val="0"/>
              </a:spcBef>
              <a:spcAft>
                <a:spcPct val="0"/>
              </a:spcAft>
              <a:defRPr sz="2800" b="1" i="0" kern="1200" spc="-150" baseline="0">
                <a:ln w="6350">
                  <a:noFill/>
                </a:ln>
                <a:solidFill>
                  <a:schemeClr val="tx1"/>
                </a:solidFill>
                <a:effectLst/>
                <a:latin typeface="Franklin Gothic Medium" pitchFamily="34" charset="0"/>
                <a:ea typeface="ＭＳ Ｐゴシック" charset="0"/>
                <a:cs typeface="Franklin Gothic Medium" pitchFamily="34" charset="0"/>
              </a:defRPr>
            </a:lvl1pPr>
            <a:lvl2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2pPr>
            <a:lvl3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3pPr>
            <a:lvl4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4pPr>
            <a:lvl5pPr algn="ctr" rtl="0" eaLnBrk="0" fontAlgn="base" hangingPunct="0">
              <a:lnSpc>
                <a:spcPct val="80000"/>
              </a:lnSpc>
              <a:spcBef>
                <a:spcPct val="0"/>
              </a:spcBef>
              <a:spcAft>
                <a:spcPct val="0"/>
              </a:spcAft>
              <a:defRPr sz="4400" b="1">
                <a:solidFill>
                  <a:schemeClr val="tx1"/>
                </a:solidFill>
                <a:latin typeface="Arial Black" pitchFamily="34" charset="0"/>
                <a:ea typeface="ＭＳ Ｐゴシック" charset="0"/>
              </a:defRPr>
            </a:lvl5pPr>
            <a:lvl6pPr marL="457200" algn="l" rtl="0" eaLnBrk="1" fontAlgn="base" hangingPunct="1">
              <a:spcBef>
                <a:spcPct val="0"/>
              </a:spcBef>
              <a:spcAft>
                <a:spcPct val="0"/>
              </a:spcAft>
              <a:defRPr sz="3600" b="1">
                <a:solidFill>
                  <a:schemeClr val="bg1"/>
                </a:solidFill>
                <a:latin typeface="Arial Narrow" pitchFamily="34" charset="0"/>
              </a:defRPr>
            </a:lvl6pPr>
            <a:lvl7pPr marL="914400" algn="l" rtl="0" eaLnBrk="1" fontAlgn="base" hangingPunct="1">
              <a:spcBef>
                <a:spcPct val="0"/>
              </a:spcBef>
              <a:spcAft>
                <a:spcPct val="0"/>
              </a:spcAft>
              <a:defRPr sz="3600" b="1">
                <a:solidFill>
                  <a:schemeClr val="bg1"/>
                </a:solidFill>
                <a:latin typeface="Arial Narrow" pitchFamily="34" charset="0"/>
              </a:defRPr>
            </a:lvl7pPr>
            <a:lvl8pPr marL="1371600" algn="l" rtl="0" eaLnBrk="1" fontAlgn="base" hangingPunct="1">
              <a:spcBef>
                <a:spcPct val="0"/>
              </a:spcBef>
              <a:spcAft>
                <a:spcPct val="0"/>
              </a:spcAft>
              <a:defRPr sz="3600" b="1">
                <a:solidFill>
                  <a:schemeClr val="bg1"/>
                </a:solidFill>
                <a:latin typeface="Arial Narrow" pitchFamily="34" charset="0"/>
              </a:defRPr>
            </a:lvl8pPr>
            <a:lvl9pPr marL="1828800" algn="l" rtl="0" eaLnBrk="1" fontAlgn="base" hangingPunct="1">
              <a:spcBef>
                <a:spcPct val="0"/>
              </a:spcBef>
              <a:spcAft>
                <a:spcPct val="0"/>
              </a:spcAft>
              <a:defRPr sz="3600" b="1">
                <a:solidFill>
                  <a:schemeClr val="bg1"/>
                </a:solidFill>
                <a:latin typeface="Arial Narrow" pitchFamily="34" charset="0"/>
              </a:defRPr>
            </a:lvl9pPr>
          </a:lstStyle>
          <a:p>
            <a:r>
              <a:rPr lang="en-US" sz="4400" dirty="0" smtClean="0">
                <a:latin typeface="Arial Black" pitchFamily="34" charset="0"/>
              </a:rPr>
              <a:t>Course Summary</a:t>
            </a:r>
            <a:endParaRPr lang="en-US" sz="4400" dirty="0">
              <a:latin typeface="Arial Black" pitchFamily="34" charset="0"/>
            </a:endParaRPr>
          </a:p>
        </p:txBody>
      </p:sp>
      <p:sp>
        <p:nvSpPr>
          <p:cNvPr id="8" name="Rectangle 7"/>
          <p:cNvSpPr/>
          <p:nvPr/>
        </p:nvSpPr>
        <p:spPr>
          <a:xfrm>
            <a:off x="45720" y="-28575"/>
            <a:ext cx="9052560"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0" y="42334"/>
            <a:ext cx="9144000" cy="459619"/>
            <a:chOff x="-1" y="861484"/>
            <a:chExt cx="9144004" cy="459619"/>
          </a:xfrm>
        </p:grpSpPr>
        <p:pic>
          <p:nvPicPr>
            <p:cNvPr id="10" name="Picture 9"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4198622" y="861484"/>
              <a:ext cx="4945381" cy="457200"/>
            </a:xfrm>
            <a:prstGeom prst="rect">
              <a:avLst/>
            </a:prstGeom>
          </p:spPr>
        </p:pic>
        <p:pic>
          <p:nvPicPr>
            <p:cNvPr id="11" name="Picture 10"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r="4892"/>
            <a:stretch/>
          </p:blipFill>
          <p:spPr>
            <a:xfrm rot="10800000">
              <a:off x="-1" y="863903"/>
              <a:ext cx="4703447" cy="457200"/>
            </a:xfrm>
            <a:prstGeom prst="rect">
              <a:avLst/>
            </a:prstGeom>
          </p:spPr>
        </p:pic>
      </p:grpSp>
      <p:sp>
        <p:nvSpPr>
          <p:cNvPr id="2" name="AutoShape 2" descr="data:image/jpeg;base64,/9j/4AAQSkZJRgABAQAAAQABAAD/2wCEAAkGBg8REBUSEhQVFRUVFBQUFRcYFBUUFhQVFBQVFhUWFRUXGyceGBwkHBUVHy8gIycpLCwtFR4xNTAqNSY3LCkBCQoKDgwOGg8PGikjHyUtLCksKSkqLC0wMCwpLCksKSwqKikpLC4pLCwpLCwsLCkpLywsLCwsLCwpKSwvLCwsLP/AABEIAJ8BPgMBIgACEQEDEQH/xAAcAAEAAgMBAQEAAAAAAAAAAAAABQcCBAYDAQj/xABJEAABAwIDBAYECgcHBAMAAAABAAIDBBEFEiEGBzFBEyJRYXGBMlKRoRQzQmJygpKisbIVFiNDk8HRFzRTVIOjs0TD0tNjwvD/xAAZAQEAAwEBAAAAAAAAAAAAAAAAAQIDBAX/xAAsEQACAgECBAQGAwEAAAAAAAAAAQIDERIhEzFBUTJhkaEEFCJScYEzsdFi/9oADAMBAAIRAxEAPwC8UREAREQBERAEREAREQBERAEREAREQBERAEREAREQBERAEREAREQBERAEREAREQBERAEREAREQBERAEREAREQBERAEREAREQBERAEREAREQBFi6QDiQPNY/CGes32hAeiLz+EM9ZvtCzDgeBQH1ERAEREAREQBERAEREAREQBERAEREAREQBERAEREAREQBEXwlAfUUJXbX0sd8pMpHHJYtB75CQwe265uv2+mdozLGO4dI77TrNHk1y0hXOfhRnO2EPEzvyVG1O0dJGbOlYT6rTnd9llyuBENfV6hkkgPOQkt8g60fsapCHYipLbyzMibzAJIA7wMrQtvl8eOSXuY/MavBFv2Jyp25hb6LHn6WSIex7g77qi6jeC/wCS2JviZJD7A1g96jZocCpvj61rjzax7T92IOd714frpgbPiaWafsIhcQfOVw/BaRpr6KT/AFgq7Leule5szbc1B4SW+jFG385evH9OVsnD4Q7wcR/xMasP7Tnt+Iw0N7C+WOP7rWn8V4P3l4q70YqRniZZCPY4BaqjtX6sxdr62eiNswYi/wDczH6T6k/nksg2dr3f9O36wiP53FRMm2+MO/6iBn0YAfzkrxdtPizuNc76sEI/+q0VE/siZu2HWcieGydf/gwj6lN/RZDZKv8A8KH7NP8A+K5o41iR418/kIx+AWBxTEP8/U/ab/RW4NnaHoRxa/ul6nUHZPEP8KH7FN/4rE7K14/cQn6lL/Rc0MVxD/P1P2mn+SzbjuJjhXzebYnfi1ODZ2h6Di1/dL1OgOB17f8Aph9VrG/8bgvubEGfuZx9F9WB7pSPcoRm1eLjhW3+lTwn8BdbEW3eMN/e07/pQkfkcFV0T6wiWVsOk5Em3aeqj9Izt8XNP/LE4+9bVPt5KOL7/Sha73skZ+CjYt5uJD06emkHzXyR/mzL1/tHif8A3jDCe0sdDN+IaVm6O9fozRWvpYv2ifp9vQfSEZ8HvYfY+PL99StNtZA/5Mg8GiUf7JfbzsuL/WfZ+T4yOanPzopWj7mZq2afBMLqf7rXMJ5NL43O+zdrgsZU1/8AS/K/w1VlvZP8P/Tu6XFYJDZkjHH1Q4Zh4t4jzC21X9TsniDB1XtmaOAJDvuyiw8itZuNVlNpIySMeLsvk2QOZ9myz+Xb8DTLfMpeNNFkouQw/btp0flP+072OJYftjwXRUmMQyEAOs48GuGVx+iD6Q723CxlCUNpLBvGcZ7xeTdREVC4REQBERAEREAREQBERAEWE0zWNLnEBrQSSTYADiSVXm1O2hfeOO7WerqHPB5yW1a08mDU87cDeuuVj0xKTnGCzI6TGdsoYbtjtI4aE3tG09hcL5j81oJ7bLj6jFqutfkaHS/NAtG3xZe3m8nyXtQbLtbGarEJBDC0Xykhhy8gfUHY0anuUZiW8t5b0OFxNghGnTyM6zu+OI/mfe/YF2wqiniK1P2X+nJKyclmT0x9yadsrHCwS4hUshYOWYDyDnaeTQVoO2/wyDSgpH1Lh+9cOjZ49JIC72NC4iWEPf0s73zyevK4vPkDo0dwXsahdi+HlL+SX6WyOXjQh/HH9snq7brGJ/3sVM3siZnf5vkvr3iygqmjEpzVEk05/wDlle8eQvYLA1CwNQt40whyRjK+yXNmzDBEz0WNb4NA967PZzYWaoaJJiY4zqBbrvHaAfRHefZzUVu7whtVV3eLsibnI5OdezAe69z9VT2+LaKaGKKlhcWGpL87xoRFGG5mg8s2YeQI5rmvukpqqvn3N6KFKPEs5GNftLgGHu6NrfhErdCGN6ZwI7XuOQHuB07FpHfFb4vD3W5Xkaz3Bh/FV/RQBtmRt1JAAAu5xOgGmpPcpzaXAnUQhbI8GWSMyPjA+LFwAL31vcjxaeKj5evKU2235luPLDdccJHTN3xtPxuHvA+a9r/cWD8VswbxcBnIbLCYydOvTAm57DFmKr2hgknkbFE0ue82aBz/AKDnfkrH+C0OBU4qKkiWodowDVxdb0YQeAF9Xnt7wFndVVX4c57JmtVllj+pLBOzbGYbI1pDDHnsW2e9hNxe2R/A25WutCp3Xwn4uaRv0mtf+GVVpjUuJ4peqqI5ehbcxsYx/RRDm7NbV3a78OA08O2ixGmt8Hq5QBwY89Kzws+4HkFEa70sqe/bmTJ0N4cSxZt2FQPQmjd4hzfwzLVfu3rxwMJ+u7+bFF4fvor49KimimHrRuMbvGxzA+wKfpt+VAR+1hqYzz6jXj2h1/codvxMeaCooly/s1GbuK88TEPru/k1blPuwnPpzRt+i1z/AMcq9377sJA0MxPYITf3kBQeMb7pHgtoqZwJ4STkADvEbTr9ryKhXfEy2S9iflqI7v8Asx2vwGKidExspe97XOc0gAgNLQHWHAEkjXsK58TqKdVyySOmnkMsr7ZnHsHBrRwAHYLBZioXo16lFKTyzzrVFyehbEoJ14TUkL/TjY7xaL+3itQVCyFQtNjPdcjfopZoP7vUTw/NbKXM/hvu1dBRbxcTj0lbBVM53HQSEeIuw/ZC5IVCzFQsp0Vz5o2j8RZHqdvHtHglUbTsfRSHm4ZGE90jbxnzstufZSqiZnppGzxHrADKQ4duQ3Y7xBuq/wCnBFjqvTDK2aldmpZXQG9y1vWid9KF3VPiLHvWLonFfS8rs9zRXVyf1LD7o73DNtJInZJbtI0LX5iB5m8jPPOO4LtMOxmKYDKbOIvlJGo7WkGzx3gm3Ox0VfUm21JWARYlE2F/BtQw/siTwu89aLwddvemKYNVYec7D0kBIOYXsDyLrG7Hdj2nzF7LinRGTwlpl2fJ/hnZG2UFl/VHuuf7LQRcvsztcyYBrzrcAONrgnQNktpqdA8WBOlmmwPULilFxeGdcZKSygiIqlgiIgCIiAIixe6wJ7Bf2IDgd4W02U9E06NNrcnSABxJ7WsBbpzc4eqVp7M4fBSUzsUreAGeMHU6nquAPpPcSA3xB56cpiLzU18UTj6boGnxnLZJD7ZXewKc3zYhaSmpRpGxhmLRwLrmOLT5oEntC9KMdMI1x5y3b8jgb1TlOXKPJHK7QbQT4hN01To1pvDADdkQ5E+u/tcfLTRabp1oOqV5OqV6EEoLETjnqm8yJEzrA1CjXVKwdVK2oKskjUrA1KjDVLdwbCKqsfkponyEcbei2/rONmt8yquSW7LqosPc9jMbKqWFxAMrG5L83RlxLR32cT9Uqx9pNk6ava0TB12Elj2mzm5rZgLggg2GhB4BfnraDAq3DpGCoaY3OGeNzXh18pFyHNOhBI79Qt6Le1jDGZBU3sLAuije77Rbr4m64LqnOXErZ21NRjoki3ThOE4LC6pfxAID3kPlcSNGRDQZj3Ad5sqWxTaCauqpKmT0pCAxg62SNvoMA5/zJJ5qaw7HMLdEK3FJpa+rLnNZTG4bGAdOrowNNgezX0SQrT3c4o+qpzP8EipIXG0DWek9ovd7rNaLX0GmtieFr5Rm6m5S3fIu4KS0rZGpsNsx+jqR9TLG99Q5hcWNaXyNaBdsTGjUuOl++w5XVezYFi+I1zaiqpp2h8jG2LC1sEOcXDc1rWBJvzNzzUlvI3s1UdY6noZAxkN2SPyMeXy36wBeDYN9HTnm7lxjNuMbqHhjKqpe93Bsejj4NjAKtWrG3ZtuHGKWhF04i+ajqpKuonbDh9PAI4YGkDpXFgvdnMg3a0cdBwF70Wa25va19bdl9beS6nbOfE5MPidiNCQ+N7Wsqy8NcGni2SIE6usBc2F+QPHjarDKqKJk0kUjIpDZj3NLWvNr6E92vfY2Wvwy0ptvy9DO6OrBsfCl9+FLVwnDamqlENPG6R55N5DtcTo0d5sF2FduexWKAzHoXFrS50bHuMlgLm12hrj3A+F10u2MXhsx4LZzXwlffhS88BwGsrXllNE6Qj0iLBrb8Mz3ENHmVt7Q7H4hQNa6piLWONg8Oa9ub1SWk2Oh0Nr20U8SOcZ3I4LPEVKyFSof4SVN4VstiNS3PBTSvYeDsuVp+i51gfJS5pcyOEfBUraw6GSeVkUYzPe4NaO89vYBxJ5AFReJ0NRTPyVET4ncQHtLbjtaeDh3hW/ud2QMcXw6YdeVtoQR6ER+X4v/AC29ZUtuUI6iY0apYJ1+zGF0FEZKiKN4hjzSSOYC5552vzJNgO8BUs7Fumc6XI2IPc4tY0ANYy/VaLdgtrz4810e+PbT4TUfAYnfsYHXmI4PmHyfBnD6RPqhcM2pWPwqljXJ8zS+MfDFEwKhZidQ4qV6Nql26jidZLiddRsVtoaQinmOekf1SHdboL6XbfjF2s5cRzB4RtSvVtSqWQjYsSLQcq3lFi7W4K7D52zQ6wyXAB6zRcdaJ3a0jh3X7LrudkcdFREBckhoc0k3cWEkWcebmuBaTzs13ylymHT/AAvZ2TPqYGSWJ5fB+uy31LNUbuwxA9M1t9BLl+rNFIXD7UER8l51q11ty8UXj8o7avosxHlLf9luoiLzztCIiAIiIAvjm3Fu1fUQH582nc+ir4pSNWGI+L6VzYnjzMQPhI3tXUb5aESw0+IQ9aPKGOcOGSTrxO8Llw8XBT28zYwVULntsD6WY8GSABoe75jmgMeeWVjuDTfidgNsWQCTCcUbaFxdGOk0ERd6UcnYwk3Dvkk3vY3HfCzMYyXOPP8ABzuvDa6Mrt1UvN1SV1W327ifDnmRl5aUnqyDUsvwbLbgex3A9x0XG3XdGxSWUZcPB6mcrEyFYXXy6ZJ0omNlsBkrquKmYbZ3dZ3HIxou91u4A27TYK9dpcbpMAw5rYIxcnJDH68lrufI7ibAXJ4nQaX0rjca9or5XHiKZ2Xzliv7l0G/PDJZoaeoYC5sBlEgGuUSBlnkdl2WJ5XC4bpa7FB8jaKxHJVONY/VVkpmqZXSP4Dk1g45WNGjR4e9aF1jmXZ7F7tqitc18odDT8S8iz5B2RNPb6x0HfwXU5Rrj5FMNsy3bbAOxGfPICKaMjpHcOkPHomHtPM8ge0hWvvN2xZhlEGQ2bNKOigaAB0bQADIByDBYDvLVKTYlR4ZR3s2KCFujRxPYBzc9x8yTc9q/Oe0+0s2IVT6mXTN1Y2XuI4xfKwe0knmSTzXEm7556I18KPXZLZibEKltPFxN3SPNyGMBGZ7u3iABzJHir7MeF7P0RfbKNG3sHTVEltG35nQm2jWi/AKO3NbM/BaDp3ttLUkSG/ERD4oeYJf9fuVb76safPijoSf2dMxjGt5ZpGNke7xOZo+oFM5O2ehckQlpWTT2x3pV+IB0fVhpyQeiaA4uynM3pHkXcQQDpYacFdG2GCyYlhPRsa3pZGwSMucoa/MxxJPIZS8eBK/POz2CSVlVFTRjWRwBPqs4vee4NufJfonbrbKHCqPPYGQjo6eP1nAcTb5LRYk+A4kJclDSo8yY75yc3V4xh+zVKII29NVyAOcBZrpD68jtckY1DW693Ny67YTHamtoY6mojbG+QvIDb2LA4hjrOJIuB29/NUFsjgU+MYj+2c5+Z3S1Mh4hgIuB2E6MaBw5aNV57bbYwYTSsdlFy5kUMY4WFsxAHyWM9+Uc1lbHGE95MmL9DX/AEzQ4RNR4bGGsE2clziBls05Xvdze+QBvZoeGgWpvixmBmHPpyQ6aodGyKMdZ5Ika7MGjWwtx7SBzXlvA3csxcw1MM7WER5QS3pGSROOdpFiLHrHXW+Ze+xO7bD8OluXieryZg59g5jL5SY4rktGtsxudbX5KqcViWdyd+RCbu90LIw2pr2h0hsWQGxbH2GQcHO+bwHeeH3bTfaynlNPQxsmcw5XyOJ6IEaFrA0gvtwvcDTS6lt8m1T6OgyRHLLUuMTSNC1lryOB5G1m35Z78lQGH0MksjIYmlz3uDGNHEuOgH/7gt64u16plH9OyP0ZQ00OO4bTy1UQbd4kyg3sYpC1waTrleGkHud2i6x3n7aDDaK0RAnlBjgA+TYdaS3Y0EW7y1TWC0rcPw+OOaQZaeACR9gGgMbdx0HAa9+mtyvzjtbtLLilc6ezrEiOCOxJbGDZjQBxcSbm3Nx7llXDXLHRFm8IhRfmbk6k8STzJKyDyuv2m3e/o+ginqJmtqZX2FPa/Vtc2cPlN4uPo6gXvx4269KE019Jg49z1EpWQqCvC6+3WmSulG02qXq2qWgFaewm71lOz9JYpaKKIB7I36Ekei+VvHjbKziTa45Gs7VBZZCqyTdZfDdmnMk6s1S1zA08c9Tpa3a2K5P0StLdDROfIJOWcv8AqxMfGPa+Y/w3Llto8eqMdrm9GHMp4zliFrlrXGxe4DjI+wAb3Aci5Xdshs62jpw2wDiG3F75WtHVZfna5JPNznHmvOsk4wafOW7N4xTkn0ROoiLkNgiIgCIiAIiIAq+263YxVTc8YyuaOqWi7mD1cv7yP5nFvyTbqGwUVoycXlENZKDwfbDEcGtTVcfwikN2NBOYZeBbDI4Wt2xPtbhZq3arYfCcVaZsLmbDJa7oHXDQe+P0o/FuZvYrcxfZ2Cpa4PaOsLO0BDgOAe1wLX25XFxyIVV7R7mXRu6Wkc6JzTduUvc0H5trzReXSDvC6I2rOeT9iriVxjuylbRG1RC5g5PHWjPhI3TyNj3KIVlRbb41QNy1kQqYfRLzYgjs6eMFpPc8X7Vi6s2ar/Ta6ilPMfs238W5oj5hq6Fc14l+0U0rocdsntCaGrZOAS0Xa9o4ujdo4Dv4Ed7Qr9w/FoaiISxPD2OGhHvBHI9oOoVV1m6GRzc9HUxTs5X6v32Zmn3KCds1jNC4vjjqI+10JL2m3rdGSD5hZWKNu8XuWWYl2R4PSNdnbBCHccwijBv23ssMc2mpqOPpKiQNHIcXvPYxvF34dpCo2fbnFvRdVSt7RZrHe0NBUJPK97i+RznuPFznFzj5nVUXw8n4mTqXQntsds5sRlBddkLD+zive3LO/tcR7OA5k7OwFNh7qhz66RrWRN6RrH6MkIOocedtDkHpeVjy118K6tCUdMTPO+S/9k96EVdUTQtGQNsYc2jpWAWebciDY5ew9xtpbZ7uYa+f4QJTDI4NbJ1A9r8os02zAh1rDjrYedHxTOY4OY4tc0gtc0lpaRwII1BXSRbzcWa3L07T850UZd7cuvmud0yi8wL6k+ZaeFYfh2BU75nO6xFnSOsZJOYjjaOGvyR4k6XFQbU7Tz4lVGeQEfIhjGuRl9GjtcSbk8yfAKNxHE56l/STyuldyLjew7Gjg0dwWFJWPikbJGcr2EOabA2cOBs4EFaQraeqW7Ib6IvzYTBWYZRHpCGyOHS1DzwblBOW/qsF/PMeap3bXat+I1jpzcRt6kLT8mMHiR6zj1j425LxxHbXEaiJ0UtQXRusHNyxtuAb2Ja0G2g0UMFFdb1OUg3thErQbVYhTx9HBVTRs16jZCGi/HKPk+Vl1253G8mISiV5c+eKwc9xc5z2OD7Fx1JIDvsqvLrJkhaQWkgggggkEEaggjgVpKuLTITL83hbJnFGQgSiN8LnkEtLmuDw0OBtqD1QQfFauyuztBhUkYdIH1U92Mc4WPokuETBfK2wILiddBfWyrJm83FgzJ0zTpbMYoy/22sT32UA/Ep3TdO6V7pgQ4SFxLg5puCDytyXPGqeNOdi2VzL53j0NbW0fwemLRmkb0oc7JmjFzYH6WUkdy5nDcMocAiFTUuE1UQeiY3kbWtEDw7DIRpwA5Hk5N6+KFmUOhBtbOIut42JLQfqrmiaiqlLz0k8ruJs6Rx9l/YphXPGHsg2jZx/aCorqh1RUOu46NaPRjYODGDkBfzJJOpWgukw7dvik1v2BjB5yuEf3T1vcuhZuupaYZ8QrWRj1WkMv4Ok1Pkxb8SEFjJXDZXV11Ozm7bEayxbH0UZ/eS3YCPmttmf5C3ep9u2eB0H9xpTPKNBI8Ea90kgLvstC8anFMfxR2S7oI3fu4w5hc3vAvK8eNm+Cq7pdFjzY0omWSYFgOt/hta3gBlPRu97YfE5nqBm/SuPztdNdsV7xxMFmtHrNafSPbI827D8ldfspuTjjs+o48bHK53k3VjfPOfBWfh+GQwNyxNDRzPEuPa5x1cfFczsSeVu+7L6SB2N2FgoWDQGQeYaSLEgnVzjwLjy0AA0XUIiwbb3ZcIiKAEREAREQBERAEREAREQGnV4TDKbub1rWzNJY+3ZmbYkdx0XGY5uhop7kMYHHmB0L/tRDIfrRuPeu/RSpNcgUTW7nKymcX0s0sZ7bOP+5T3cfOMLWixLaWmNurUgcv2czvMMLZh5hX+vGpo45BaRjXjsc0OHsIWnEb5pMjBQ0+9M+hX4e0nncWP2J2fzXl+ndmZ/jKZ8JPMMe0f7LyPcrun2XpnC2VzR2Ne8N/hkln3Vz9fuooZPkRE/OgjHvgEbvepU4+a/DIwysf1c2bm+LrXRnsdIB7pWA+9ff7KqST4jEGO8o3+9ki66t3GUx9FrR9GaaP3SCVQtXuF9Uy+T4JfzNiV1Z2k/QjHkQ8m5ep+RURO8WSN/C61JNz2IDg+A/XePxjUo/ctWM9CWdv8ApM/7VSfwXn/ZzjDPRq5x9WuH5GOCtxH9y9BjyIh26XExyhP+sP5hYf2VYp6kX8ZimTsjtA3hWS+Zrx+MCfq5tF/nJPtVn/oU8WXdEYIYbqcU9SL+M1ejN0mJnj0I/wBX+jVKfq3tF/nJPtVv/oX39TMfdxq5vL9IH8IQnFl3RODTi3N154yQD60h/CNbTNzEw+Mqom+Ebz+YtWY3Y4vJ6dTOfq1J/wCQtXrHuOqn6vfMfFkI/NUE+5RxH93sMeR4ndrhsXx+ItHcDCz8z3H3L5+i9l4fTqXzHsD3uv8AwWAe9TNJuDHyi7zmY33Mhd+Km6LcbSt9LJ59NJ/3Gt+6quzvJjBxZ2w2eg+JoTIRwL422+1M5x9y9m70K+QZaKha1vI5XyAfYDWjzVnYfuvoItQ3X5scUf3msz/eU5DsxRt/dNce195SPAyE2VHOPbP5ZOGUcBtFWmxmMYPFsRAPspw532iFJ4VuNmkOedziTqS9wZfxtnefMtV4MYALAAAchoPYslXiPpsTg4vA91dDTWNrn5oye19zIft27l1tJQxRNyxsawdjQBfvPae8r3RUbb5khERQAiIgCIiAIiIAiIgCIiAIiIAiIgCIiAIiIAiIgCIiAIiIAiIgCIiAIiIAiIgCIiAIiIAiIgCIiAIiIAiIgCIiAIiIAiIgCIiAIiIAiIgCIiAIiIAiIgCIiAIiIAiIgCIiAIiIAiIgCIiAIiIAiIgCIiAIiIAiIg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697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Learning Points</a:t>
            </a:r>
            <a:endParaRPr lang="en-US" dirty="0"/>
          </a:p>
        </p:txBody>
      </p:sp>
      <p:sp>
        <p:nvSpPr>
          <p:cNvPr id="3" name="Content Placeholder 2"/>
          <p:cNvSpPr>
            <a:spLocks noGrp="1"/>
          </p:cNvSpPr>
          <p:nvPr>
            <p:ph sz="quarter" idx="10"/>
          </p:nvPr>
        </p:nvSpPr>
        <p:spPr/>
        <p:txBody>
          <a:bodyPr/>
          <a:lstStyle/>
          <a:p>
            <a:r>
              <a:rPr lang="en-US" sz="2200" dirty="0" smtClean="0"/>
              <a:t>You have an excellent opportunity to retain, recapture, and grow your commercial business</a:t>
            </a:r>
          </a:p>
          <a:p>
            <a:r>
              <a:rPr lang="en-US" sz="2200" dirty="0" smtClean="0"/>
              <a:t>Ford Commercial Business Solutions is a comprehensive vehicle protection strategy that can be customized to your commercial customers’ individual needs. Its benefits include: </a:t>
            </a:r>
          </a:p>
          <a:p>
            <a:pPr lvl="1"/>
            <a:r>
              <a:rPr lang="en-US" sz="1800" dirty="0"/>
              <a:t>An integrated </a:t>
            </a:r>
            <a:r>
              <a:rPr lang="en-US" sz="1800" dirty="0" smtClean="0"/>
              <a:t>service strategy</a:t>
            </a:r>
            <a:endParaRPr lang="en-US" sz="1800" b="1" dirty="0" smtClean="0">
              <a:solidFill>
                <a:srgbClr val="FF0000"/>
              </a:solidFill>
            </a:endParaRPr>
          </a:p>
          <a:p>
            <a:pPr lvl="1"/>
            <a:r>
              <a:rPr lang="en-US" sz="1800" dirty="0" smtClean="0"/>
              <a:t>Reduced life-cycle </a:t>
            </a:r>
            <a:r>
              <a:rPr lang="en-US" sz="1800" dirty="0"/>
              <a:t>costs</a:t>
            </a:r>
          </a:p>
          <a:p>
            <a:pPr lvl="1"/>
            <a:r>
              <a:rPr lang="en-US" sz="1800" dirty="0" smtClean="0"/>
              <a:t>Improved </a:t>
            </a:r>
            <a:r>
              <a:rPr lang="en-US" sz="1800" dirty="0"/>
              <a:t>operational efficiencies</a:t>
            </a:r>
          </a:p>
          <a:p>
            <a:pPr lvl="1"/>
            <a:r>
              <a:rPr lang="en-US" sz="1800" dirty="0" smtClean="0"/>
              <a:t>Elimination of service variability</a:t>
            </a:r>
          </a:p>
          <a:p>
            <a:r>
              <a:rPr lang="en-US" sz="2200" dirty="0" smtClean="0"/>
              <a:t>Use the available tools and resources to develop customized presentations that will increase your commercial business</a:t>
            </a:r>
            <a:endParaRPr lang="en-US" sz="2200" dirty="0"/>
          </a:p>
          <a:p>
            <a:endParaRPr lang="en-US" dirty="0"/>
          </a:p>
        </p:txBody>
      </p:sp>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Close</a:t>
            </a:r>
            <a:endParaRPr lang="en-US" dirty="0"/>
          </a:p>
        </p:txBody>
      </p:sp>
      <p:sp>
        <p:nvSpPr>
          <p:cNvPr id="3" name="Content Placeholder 2"/>
          <p:cNvSpPr>
            <a:spLocks noGrp="1"/>
          </p:cNvSpPr>
          <p:nvPr>
            <p:ph sz="quarter" idx="10"/>
          </p:nvPr>
        </p:nvSpPr>
        <p:spPr>
          <a:xfrm>
            <a:off x="327279" y="1314536"/>
            <a:ext cx="4225671" cy="5324389"/>
          </a:xfrm>
        </p:spPr>
        <p:txBody>
          <a:bodyPr/>
          <a:lstStyle/>
          <a:p>
            <a:pPr marL="0" indent="0">
              <a:buNone/>
            </a:pPr>
            <a:r>
              <a:rPr lang="en-US" sz="1400" dirty="0" smtClean="0"/>
              <a:t>Congratulations! You have completed the Growing Your Commercial Business with Ford Commercial Business Solutions web-based training course. You should now be able to:</a:t>
            </a:r>
          </a:p>
          <a:p>
            <a:pPr marL="171450" indent="-171450">
              <a:lnSpc>
                <a:spcPct val="120000"/>
              </a:lnSpc>
              <a:spcAft>
                <a:spcPts val="600"/>
              </a:spcAft>
              <a:buFont typeface="Arial" pitchFamily="34" charset="0"/>
              <a:buChar char="•"/>
            </a:pPr>
            <a:r>
              <a:rPr lang="en-US" sz="1400" dirty="0"/>
              <a:t>Explain the opportunity offered by </a:t>
            </a:r>
            <a:r>
              <a:rPr lang="en-US" sz="1400" dirty="0" smtClean="0"/>
              <a:t>Ford Commercial Business Solutions </a:t>
            </a:r>
            <a:r>
              <a:rPr lang="en-US" sz="1400" dirty="0"/>
              <a:t>for increasing dealership commercial business and profitability</a:t>
            </a:r>
          </a:p>
          <a:p>
            <a:pPr marL="171450" indent="-171450">
              <a:lnSpc>
                <a:spcPct val="120000"/>
              </a:lnSpc>
              <a:spcAft>
                <a:spcPts val="600"/>
              </a:spcAft>
              <a:buFont typeface="Arial" pitchFamily="34" charset="0"/>
              <a:buChar char="•"/>
            </a:pPr>
            <a:r>
              <a:rPr lang="en-US" sz="1400" dirty="0"/>
              <a:t>Identify commercial customer needs and wants for fleet management services</a:t>
            </a:r>
          </a:p>
          <a:p>
            <a:pPr marL="171450" indent="-171450">
              <a:lnSpc>
                <a:spcPct val="120000"/>
              </a:lnSpc>
              <a:spcAft>
                <a:spcPts val="600"/>
              </a:spcAft>
              <a:buFont typeface="Arial" pitchFamily="34" charset="0"/>
              <a:buChar char="•"/>
            </a:pPr>
            <a:r>
              <a:rPr lang="en-US" sz="1400" dirty="0"/>
              <a:t>Demonstrate the benefits and value of </a:t>
            </a:r>
            <a:r>
              <a:rPr lang="en-US" sz="1400" dirty="0" smtClean="0"/>
              <a:t>Ford Commercial Business Solutions </a:t>
            </a:r>
            <a:r>
              <a:rPr lang="en-US" sz="1400" dirty="0"/>
              <a:t>over the competition</a:t>
            </a:r>
          </a:p>
          <a:p>
            <a:pPr marL="171450" indent="-171450">
              <a:lnSpc>
                <a:spcPct val="120000"/>
              </a:lnSpc>
              <a:spcAft>
                <a:spcPts val="600"/>
              </a:spcAft>
              <a:buFont typeface="Arial" pitchFamily="34" charset="0"/>
              <a:buChar char="•"/>
            </a:pPr>
            <a:r>
              <a:rPr lang="en-US" sz="1400" dirty="0"/>
              <a:t>Develop customized </a:t>
            </a:r>
            <a:r>
              <a:rPr lang="en-US" sz="1400" dirty="0" smtClean="0"/>
              <a:t>customer presentations to </a:t>
            </a:r>
            <a:r>
              <a:rPr lang="en-US" sz="1400" dirty="0"/>
              <a:t>sell </a:t>
            </a:r>
            <a:r>
              <a:rPr lang="en-US" sz="1400" dirty="0" smtClean="0"/>
              <a:t>Ford Commercial Business Solutions</a:t>
            </a:r>
            <a:endParaRPr lang="en-US" sz="1400" dirty="0"/>
          </a:p>
          <a:p>
            <a:pPr marL="171450" indent="-171450">
              <a:lnSpc>
                <a:spcPct val="120000"/>
              </a:lnSpc>
              <a:spcAft>
                <a:spcPts val="600"/>
              </a:spcAft>
              <a:buFont typeface="Arial" pitchFamily="34" charset="0"/>
              <a:buChar char="•"/>
            </a:pPr>
            <a:r>
              <a:rPr lang="en-US" sz="1400" dirty="0"/>
              <a:t>Apply a consultative sales process to successfully sell </a:t>
            </a:r>
            <a:r>
              <a:rPr lang="en-US" sz="1400" dirty="0" smtClean="0"/>
              <a:t>Ford Commercial Business Solutions</a:t>
            </a:r>
          </a:p>
          <a:p>
            <a:pPr marL="0" indent="0">
              <a:lnSpc>
                <a:spcPct val="120000"/>
              </a:lnSpc>
              <a:spcAft>
                <a:spcPts val="600"/>
              </a:spcAft>
              <a:buNone/>
            </a:pPr>
            <a:endParaRPr lang="en-US" sz="1400" dirty="0" smtClean="0"/>
          </a:p>
          <a:p>
            <a:pPr marL="0" indent="0">
              <a:buNone/>
            </a:pPr>
            <a:r>
              <a:rPr lang="en-US" sz="1400" b="1" i="1" dirty="0" smtClean="0"/>
              <a:t>Click “Exit” to close this course.</a:t>
            </a:r>
            <a:endParaRPr lang="en-US" sz="1400" b="1" i="1"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27767">
            <a:off x="5374603" y="2655200"/>
            <a:ext cx="3108960" cy="37712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363" y="885599"/>
            <a:ext cx="2500313"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60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2866" y="1034760"/>
            <a:ext cx="7625080" cy="848632"/>
          </a:xfrm>
        </p:spPr>
        <p:txBody>
          <a:bodyPr/>
          <a:lstStyle/>
          <a:p>
            <a:r>
              <a:rPr lang="en-US" sz="3200" dirty="0" smtClean="0">
                <a:solidFill>
                  <a:srgbClr val="FF0000"/>
                </a:solidFill>
              </a:rPr>
              <a:t>Are </a:t>
            </a:r>
            <a:r>
              <a:rPr lang="en-US" sz="3200" dirty="0">
                <a:solidFill>
                  <a:srgbClr val="FF0000"/>
                </a:solidFill>
              </a:rPr>
              <a:t>You Losing Commercial Business to </a:t>
            </a:r>
            <a:br>
              <a:rPr lang="en-US" sz="3200" dirty="0">
                <a:solidFill>
                  <a:srgbClr val="FF0000"/>
                </a:solidFill>
              </a:rPr>
            </a:br>
            <a:r>
              <a:rPr lang="en-US" sz="3200" dirty="0" smtClean="0">
                <a:solidFill>
                  <a:srgbClr val="FF0000"/>
                </a:solidFill>
              </a:rPr>
              <a:t>Competitors Like This?</a:t>
            </a:r>
            <a:endParaRPr lang="en-US" b="1" dirty="0">
              <a:latin typeface="Arial" pitchFamily="34" charset="0"/>
              <a:cs typeface="Arial" pitchFamily="34" charset="0"/>
            </a:endParaRPr>
          </a:p>
        </p:txBody>
      </p:sp>
      <p:sp>
        <p:nvSpPr>
          <p:cNvPr id="9" name="Rectangle 8"/>
          <p:cNvSpPr/>
          <p:nvPr/>
        </p:nvSpPr>
        <p:spPr>
          <a:xfrm>
            <a:off x="45720" y="-28575"/>
            <a:ext cx="9052560"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0" y="42334"/>
            <a:ext cx="9144000" cy="459619"/>
            <a:chOff x="-1" y="861484"/>
            <a:chExt cx="9144004" cy="459619"/>
          </a:xfrm>
        </p:grpSpPr>
        <p:pic>
          <p:nvPicPr>
            <p:cNvPr id="7" name="Picture 6"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4198622" y="861484"/>
              <a:ext cx="4945381" cy="457200"/>
            </a:xfrm>
            <a:prstGeom prst="rect">
              <a:avLst/>
            </a:prstGeom>
          </p:spPr>
        </p:pic>
        <p:pic>
          <p:nvPicPr>
            <p:cNvPr id="8" name="Picture 7"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r="4892"/>
            <a:stretch/>
          </p:blipFill>
          <p:spPr>
            <a:xfrm rot="10800000">
              <a:off x="-1" y="863903"/>
              <a:ext cx="4703447" cy="457200"/>
            </a:xfrm>
            <a:prstGeom prst="rect">
              <a:avLst/>
            </a:prstGeom>
          </p:spPr>
        </p:pic>
      </p:grpSp>
      <p:sp>
        <p:nvSpPr>
          <p:cNvPr id="13" name="TextBox 12"/>
          <p:cNvSpPr txBox="1"/>
          <p:nvPr/>
        </p:nvSpPr>
        <p:spPr>
          <a:xfrm>
            <a:off x="600501" y="291465"/>
            <a:ext cx="184731" cy="369332"/>
          </a:xfrm>
          <a:prstGeom prst="rect">
            <a:avLst/>
          </a:prstGeom>
          <a:noFill/>
        </p:spPr>
        <p:txBody>
          <a:bodyPr wrap="none" rtlCol="0">
            <a:spAutoFit/>
          </a:bodyPr>
          <a:lstStyle/>
          <a:p>
            <a:endParaRPr lang="en-US"/>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61" y="0"/>
            <a:ext cx="1588944" cy="595853"/>
          </a:xfrm>
          <a:prstGeom prst="rect">
            <a:avLst/>
          </a:prstGeom>
        </p:spPr>
      </p:pic>
      <p:sp>
        <p:nvSpPr>
          <p:cNvPr id="3" name="TextBox 2"/>
          <p:cNvSpPr txBox="1"/>
          <p:nvPr/>
        </p:nvSpPr>
        <p:spPr>
          <a:xfrm>
            <a:off x="600501" y="2333767"/>
            <a:ext cx="8270544"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Other OEMs and companies with fleet management services have professional presentations</a:t>
            </a:r>
            <a:endParaRPr lang="en-US" dirty="0"/>
          </a:p>
        </p:txBody>
      </p:sp>
    </p:spTree>
    <p:extLst>
      <p:ext uri="{BB962C8B-B14F-4D97-AF65-F5344CB8AC3E}">
        <p14:creationId xmlns:p14="http://schemas.microsoft.com/office/powerpoint/2010/main" val="251434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 y="-28575"/>
            <a:ext cx="9052560" cy="64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0" y="42334"/>
            <a:ext cx="9144000" cy="459619"/>
            <a:chOff x="-1" y="861484"/>
            <a:chExt cx="9144004" cy="459619"/>
          </a:xfrm>
        </p:grpSpPr>
        <p:pic>
          <p:nvPicPr>
            <p:cNvPr id="7" name="Picture 6"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a:stretch/>
          </p:blipFill>
          <p:spPr>
            <a:xfrm>
              <a:off x="4198622" y="861484"/>
              <a:ext cx="4945381" cy="457200"/>
            </a:xfrm>
            <a:prstGeom prst="rect">
              <a:avLst/>
            </a:prstGeom>
          </p:spPr>
        </p:pic>
        <p:pic>
          <p:nvPicPr>
            <p:cNvPr id="8" name="Picture 7" descr="FCOM00303_2012_Chevrons_orange.png"/>
            <p:cNvPicPr>
              <a:picLocks/>
            </p:cNvPicPr>
            <p:nvPr/>
          </p:nvPicPr>
          <p:blipFill rotWithShape="1">
            <a:blip r:embed="rId3" cstate="email">
              <a:alphaModFix amt="3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a:ext>
              </a:extLst>
            </a:blip>
            <a:srcRect r="4892"/>
            <a:stretch/>
          </p:blipFill>
          <p:spPr>
            <a:xfrm rot="10800000">
              <a:off x="-1" y="863903"/>
              <a:ext cx="4703447" cy="457200"/>
            </a:xfrm>
            <a:prstGeom prst="rect">
              <a:avLst/>
            </a:prstGeom>
          </p:spPr>
        </p:pic>
      </p:grpSp>
      <p:sp>
        <p:nvSpPr>
          <p:cNvPr id="13" name="TextBox 12"/>
          <p:cNvSpPr txBox="1"/>
          <p:nvPr/>
        </p:nvSpPr>
        <p:spPr>
          <a:xfrm>
            <a:off x="600501" y="291465"/>
            <a:ext cx="184731" cy="369332"/>
          </a:xfrm>
          <a:prstGeom prst="rect">
            <a:avLst/>
          </a:prstGeom>
          <a:noFill/>
        </p:spPr>
        <p:txBody>
          <a:bodyPr wrap="none" rtlCol="0">
            <a:spAutoFit/>
          </a:bodyPr>
          <a:lstStyle/>
          <a:p>
            <a:endParaRPr lang="en-US"/>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60" y="0"/>
            <a:ext cx="1466116" cy="549793"/>
          </a:xfrm>
          <a:prstGeom prst="rect">
            <a:avLst/>
          </a:prstGeom>
        </p:spPr>
      </p:pic>
      <p:sp>
        <p:nvSpPr>
          <p:cNvPr id="16" name="TextBox 15"/>
          <p:cNvSpPr txBox="1"/>
          <p:nvPr/>
        </p:nvSpPr>
        <p:spPr>
          <a:xfrm>
            <a:off x="945618" y="1023582"/>
            <a:ext cx="6221959" cy="4985980"/>
          </a:xfrm>
          <a:prstGeom prst="rect">
            <a:avLst/>
          </a:prstGeom>
          <a:noFill/>
        </p:spPr>
        <p:txBody>
          <a:bodyPr wrap="square" rtlCol="0">
            <a:spAutoFit/>
          </a:bodyPr>
          <a:lstStyle/>
          <a:p>
            <a:pPr algn="ctr"/>
            <a:r>
              <a:rPr lang="en-US" sz="6000" b="1" dirty="0" smtClean="0">
                <a:solidFill>
                  <a:srgbClr val="FF0000"/>
                </a:solidFill>
              </a:rPr>
              <a:t>STOP Losing </a:t>
            </a:r>
            <a:r>
              <a:rPr lang="en-US" sz="6000" b="1" dirty="0">
                <a:solidFill>
                  <a:srgbClr val="FF0000"/>
                </a:solidFill>
              </a:rPr>
              <a:t>Commercial Business to </a:t>
            </a:r>
            <a:r>
              <a:rPr lang="en-US" sz="6000" b="1" dirty="0" smtClean="0">
                <a:solidFill>
                  <a:srgbClr val="FF0000"/>
                </a:solidFill>
              </a:rPr>
              <a:t>these </a:t>
            </a:r>
          </a:p>
          <a:p>
            <a:pPr algn="ctr"/>
            <a:r>
              <a:rPr lang="en-US" sz="6000" b="1" dirty="0" smtClean="0">
                <a:solidFill>
                  <a:srgbClr val="FF0000"/>
                </a:solidFill>
              </a:rPr>
              <a:t>Competitors! </a:t>
            </a:r>
            <a:r>
              <a:rPr lang="en-US" dirty="0">
                <a:solidFill>
                  <a:srgbClr val="FF0000"/>
                </a:solidFill>
              </a:rPr>
              <a:t/>
            </a:r>
            <a:br>
              <a:rPr lang="en-US" dirty="0">
                <a:solidFill>
                  <a:srgbClr val="FF0000"/>
                </a:solidFill>
              </a:rPr>
            </a:br>
            <a:endParaRPr lang="en-US" dirty="0"/>
          </a:p>
        </p:txBody>
      </p:sp>
    </p:spTree>
    <p:extLst>
      <p:ext uri="{BB962C8B-B14F-4D97-AF65-F5344CB8AC3E}">
        <p14:creationId xmlns:p14="http://schemas.microsoft.com/office/powerpoint/2010/main" val="424452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3_04-10CTBroadcast_v8">
  <a:themeElements>
    <a:clrScheme name="Custom 4">
      <a:dk1>
        <a:sysClr val="windowText" lastClr="000000"/>
      </a:dk1>
      <a:lt1>
        <a:srgbClr val="FFFFFF"/>
      </a:lt1>
      <a:dk2>
        <a:srgbClr val="002060"/>
      </a:dk2>
      <a:lt2>
        <a:srgbClr val="C4BD97"/>
      </a:lt2>
      <a:accent1>
        <a:srgbClr val="FF6600"/>
      </a:accent1>
      <a:accent2>
        <a:srgbClr val="FF843D"/>
      </a:accent2>
      <a:accent3>
        <a:srgbClr val="FFC000"/>
      </a:accent3>
      <a:accent4>
        <a:srgbClr val="0000FF"/>
      </a:accent4>
      <a:accent5>
        <a:srgbClr val="4BACC6"/>
      </a:accent5>
      <a:accent6>
        <a:srgbClr val="FFCC00"/>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04-10CTBroadcast_v8</Template>
  <TotalTime>34106</TotalTime>
  <Words>14483</Words>
  <Application>Microsoft Macintosh PowerPoint</Application>
  <PresentationFormat>On-screen Show (4:3)</PresentationFormat>
  <Paragraphs>2288</Paragraphs>
  <Slides>72</Slides>
  <Notes>72</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3_04-10CTBroadcast_v8</vt:lpstr>
      <vt:lpstr>Ford Commercial Business Solutions</vt:lpstr>
      <vt:lpstr>Ford Commercial Business Solutions</vt:lpstr>
      <vt:lpstr>Ford Commercial Business Solutions</vt:lpstr>
      <vt:lpstr>Are You Losing Commercial Business to  Competitors Like This?</vt:lpstr>
      <vt:lpstr>PowerPoint Presentation</vt:lpstr>
      <vt:lpstr>PowerPoint Presentation</vt:lpstr>
      <vt:lpstr>Are You Losing Commercial Business to  Competitors Like This?</vt:lpstr>
      <vt:lpstr>Are You Losing Commercial Business to  Competitors Like This?</vt:lpstr>
      <vt:lpstr>PowerPoint Presentation</vt:lpstr>
      <vt:lpstr>Course Objectives</vt:lpstr>
      <vt:lpstr>Course Agenda</vt:lpstr>
      <vt:lpstr>Course Agenda</vt:lpstr>
      <vt:lpstr>PowerPoint Presentation</vt:lpstr>
      <vt:lpstr>The Commercial Market and Ford</vt:lpstr>
      <vt:lpstr>The Commercial Market and Ford</vt:lpstr>
      <vt:lpstr>The Commercial Market and Ford</vt:lpstr>
      <vt:lpstr>The Commercial Market and Ford</vt:lpstr>
      <vt:lpstr>PowerPoint Presentation</vt:lpstr>
      <vt:lpstr>What is Ford Commercial Business Solutions?</vt:lpstr>
      <vt:lpstr>What is Ford Commercial Business Solutions?</vt:lpstr>
      <vt:lpstr>Why ESP?</vt:lpstr>
      <vt:lpstr> </vt:lpstr>
      <vt:lpstr>PowerPoint Presentation</vt:lpstr>
      <vt:lpstr> Why CSP?</vt:lpstr>
      <vt:lpstr>Ford Credit Financing Completes the Solution</vt:lpstr>
      <vt:lpstr>Ford Credit Financing Completes the Solution</vt:lpstr>
      <vt:lpstr>Ford Credit Financing Completes the Solution</vt:lpstr>
      <vt:lpstr>Ford Credit Financing Completes the Solution</vt:lpstr>
      <vt:lpstr>Ford Credit Financing Completes the Solution</vt:lpstr>
      <vt:lpstr>Ford Credit Financing Completes the Solution</vt:lpstr>
      <vt:lpstr>Ford Commercial Business Solutions  Competitive Advantages</vt:lpstr>
      <vt:lpstr>Knowledge Check ESP/QFC Competitive Comparison</vt:lpstr>
      <vt:lpstr>Knowledge Check Ford Credit Financing  Options </vt:lpstr>
      <vt:lpstr>Module 3:  Selling Ford Commercial Business Solutions</vt:lpstr>
      <vt:lpstr>The Sales Approach</vt:lpstr>
      <vt:lpstr> Step 1: Qualifying the Customer  </vt:lpstr>
      <vt:lpstr>  Step 1: Qualifying the Customer  Customer Interview Form</vt:lpstr>
      <vt:lpstr>Step 1: Qualifying the Customer  Customer Interview Form </vt:lpstr>
      <vt:lpstr> Step 1: Qualifying the Customer  Cost-per-Mile Value Builder</vt:lpstr>
      <vt:lpstr>Step 1: Qualifying the Customer Cost-Per-Mile Value Builder</vt:lpstr>
      <vt:lpstr>The Sales Approach</vt:lpstr>
      <vt:lpstr>Step 2: Prepare for the Sales Call</vt:lpstr>
      <vt:lpstr>Step 2: Prepare for the Sales Call</vt:lpstr>
      <vt:lpstr>Step 2: Prepare for the Sales Call</vt:lpstr>
      <vt:lpstr>Step 2: Prepare for the Sales Call</vt:lpstr>
      <vt:lpstr>Step 2: Prepare for the Sales Call</vt:lpstr>
      <vt:lpstr>Step 2: Prepare for the Sales Call</vt:lpstr>
      <vt:lpstr>Step 2: Prepare for the Sales Call</vt:lpstr>
      <vt:lpstr>Step 2: Prepare for the Sales Call</vt:lpstr>
      <vt:lpstr>Step 2: Prepare for the Sales Call</vt:lpstr>
      <vt:lpstr>Step 2: Prepare for the Sales Call</vt:lpstr>
      <vt:lpstr>Step 2: Prepare for the Sales Call</vt:lpstr>
      <vt:lpstr>Step 2: Prepare for the Sales Call  CommerciaLease Quick Quote</vt:lpstr>
      <vt:lpstr>Step 2: Prepare for the Sales Call  CommerciaLease Quick Quote</vt:lpstr>
      <vt:lpstr>The Sales Approach</vt:lpstr>
      <vt:lpstr>Step 3: Present the Proposal Customer Sales Presentation Template</vt:lpstr>
      <vt:lpstr>Step 3: Present the Proposal  Customer Sales Presentation Template</vt:lpstr>
      <vt:lpstr>Step 3: Present the Proposal  Customer Sales Presentation Template</vt:lpstr>
      <vt:lpstr>Step 3: Present the Proposal Customer Sales Presentation Template</vt:lpstr>
      <vt:lpstr>Step 3: Present the Proposal  Presentation Materials</vt:lpstr>
      <vt:lpstr>Step 3: Present the Proposal</vt:lpstr>
      <vt:lpstr>The Sales Approach</vt:lpstr>
      <vt:lpstr>Step 4: Close the Sale</vt:lpstr>
      <vt:lpstr>Module Summary</vt:lpstr>
      <vt:lpstr>Module 4: Resources and Tools</vt:lpstr>
      <vt:lpstr>Customer Sales Presentation – Brochures and Flyers </vt:lpstr>
      <vt:lpstr>Customer Sales Presentation – Worksheets and Customizable Materials  </vt:lpstr>
      <vt:lpstr>Tools and Resources</vt:lpstr>
      <vt:lpstr>Websites</vt:lpstr>
      <vt:lpstr>PowerPoint Presentation</vt:lpstr>
      <vt:lpstr>Key Learning Points</vt:lpstr>
      <vt:lpstr>Course Close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CBM Grass Roots</dc:title>
  <dc:creator>Jackson Dawson</dc:creator>
  <cp:lastModifiedBy>Sarah Lip</cp:lastModifiedBy>
  <cp:revision>1636</cp:revision>
  <cp:lastPrinted>2013-05-16T17:55:11Z</cp:lastPrinted>
  <dcterms:created xsi:type="dcterms:W3CDTF">2010-04-08T13:24:52Z</dcterms:created>
  <dcterms:modified xsi:type="dcterms:W3CDTF">2014-03-21T15:08:21Z</dcterms:modified>
</cp:coreProperties>
</file>